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notesMasterIdLst>
    <p:notesMasterId r:id="rId2"/>
  </p:notesMasterIdLst>
  <p:sldIdLst>
    <p:sldId id="256" r:id="rId3"/>
  </p:sldIdLst>
  <p:sldSz cx="20002500" cy="28289250"/>
  <p:notesSz cx="9998075" cy="68643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1602" y="18"/>
      </p:cViewPr>
      <p:guideLst>
        <p:guide orient="horz" pos="215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4332288" cy="3444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62613" y="0"/>
            <a:ext cx="4333875" cy="3444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F89DA48-A7A5-4E94-80CB-A8325E7057E2}" type="datetime1">
              <a:rPr lang="ko-KR" altLang="en-US"/>
              <a:pPr lvl="0">
                <a:defRPr/>
              </a:pPr>
              <a:t>2025-02-27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179888" y="858838"/>
            <a:ext cx="1638300" cy="2316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00125" y="3303588"/>
            <a:ext cx="7997825" cy="2703512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두 번째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세 번째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네 번째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 번째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519863"/>
            <a:ext cx="4332288" cy="3444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62613" y="6519863"/>
            <a:ext cx="4333875" cy="3444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703BC726-7E8B-4983-8A39-1EDD7B6580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03BC726-7E8B-4983-8A39-1EDD7B65805F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한컴 말랑말랑 Bold" panose="020F0803000000000000" pitchFamily="50" charset="-127"/>
              </a:defRPr>
            </a:lvl1pPr>
          </a:lstStyle>
          <a:p>
            <a:fld id="{F8166F1F-CE9B-4651-A6AA-CD717754106B}" type="datetimeFigureOut">
              <a:rPr lang="en-US" smtClean="0"/>
              <a:pPr/>
              <a:t>1/14/2025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한컴 말랑말랑 Bold" panose="020F0803000000000000" pitchFamily="50" charset="-127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한컴 말랑말랑 Bold" panose="020F0803000000000000" pitchFamily="50" charset="-127"/>
              </a:defRPr>
            </a:lvl1pPr>
          </a:lstStyle>
          <a:p>
            <a:fld id="{F7021451-1387-4CA6-816F-3879F97B5CB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한컴 말랑말랑 Bold" panose="020F0803000000000000" pitchFamily="50" charset="-127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한컴 말랑말랑 Bold" panose="020F0803000000000000" pitchFamily="50" charset="-127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한컴 말랑말랑 Bold" panose="020F0803000000000000" pitchFamily="50" charset="-127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한컴 말랑말랑 Bold" panose="020F0803000000000000" pitchFamily="50" charset="-127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한컴 말랑말랑 Bold" panose="020F0803000000000000" pitchFamily="50" charset="-127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한컴 말랑말랑 Bold" panose="020F0803000000000000" pitchFamily="50" charset="-127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10" Type="http://schemas.openxmlformats.org/officeDocument/2006/relationships/image" Target="../media/image6.png"  /><Relationship Id="rId11" Type="http://schemas.openxmlformats.org/officeDocument/2006/relationships/image" Target="../media/image7.png"  /><Relationship Id="rId12" Type="http://schemas.openxmlformats.org/officeDocument/2006/relationships/image" Target="../media/image4.png"  /><Relationship Id="rId13" Type="http://schemas.openxmlformats.org/officeDocument/2006/relationships/image" Target="../media/image4.png"  /><Relationship Id="rId14" Type="http://schemas.openxmlformats.org/officeDocument/2006/relationships/image" Target="../media/image7.png"  /><Relationship Id="rId15" Type="http://schemas.openxmlformats.org/officeDocument/2006/relationships/image" Target="../media/image7.png"  /><Relationship Id="rId16" Type="http://schemas.openxmlformats.org/officeDocument/2006/relationships/image" Target="../media/image8.jpeg"  /><Relationship Id="rId2" Type="http://schemas.openxmlformats.org/officeDocument/2006/relationships/slideLayout" Target="../slideLayouts/slideLayout1.xml"  /><Relationship Id="rId3" Type="http://schemas.openxmlformats.org/officeDocument/2006/relationships/image" Target="../media/image1.png"  /><Relationship Id="rId4" Type="http://schemas.openxmlformats.org/officeDocument/2006/relationships/image" Target="../media/image2.png"  /><Relationship Id="rId5" Type="http://schemas.openxmlformats.org/officeDocument/2006/relationships/image" Target="../media/image3.png"  /><Relationship Id="rId6" Type="http://schemas.openxmlformats.org/officeDocument/2006/relationships/image" Target="../media/image4.png"  /><Relationship Id="rId7" Type="http://schemas.openxmlformats.org/officeDocument/2006/relationships/image" Target="../media/image4.png"  /><Relationship Id="rId8" Type="http://schemas.openxmlformats.org/officeDocument/2006/relationships/image" Target="../media/image4.png"  /><Relationship Id="rId9" Type="http://schemas.openxmlformats.org/officeDocument/2006/relationships/image" Target="../media/image5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1">
    <p:bg>
      <p:bgPr shadeToTitle="0">
        <a:solidFill>
          <a:srgbClr val="c7d3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 rot="0">
            <a:off x="679914" y="4047826"/>
            <a:ext cx="19074936" cy="22718196"/>
            <a:chOff x="462532" y="4873069"/>
            <a:chExt cx="19074936" cy="2122547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462532" y="4873069"/>
              <a:ext cx="19074936" cy="2122547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 rot="0">
            <a:off x="462532" y="3476625"/>
            <a:ext cx="7752039" cy="1100885"/>
            <a:chOff x="462532" y="4322627"/>
            <a:chExt cx="7752039" cy="110088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-3341631" y="3844041"/>
              <a:ext cx="15504078" cy="2201770"/>
            </a:xfrm>
            <a:prstGeom prst="rect">
              <a:avLst/>
            </a:prstGeom>
          </p:spPr>
        </p:pic>
        <p:pic>
          <p:nvPicPr>
            <p:cNvPr id="7" name="Object 6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462532" y="4322627"/>
              <a:ext cx="7752039" cy="110088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438574" y="1498241"/>
            <a:ext cx="13813796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ko-KR" altLang="en-US" sz="11500" b="1" kern="0" spc="-500">
                <a:solidFill>
                  <a:srgbClr val="2860ad"/>
                </a:solidFill>
                <a:latin typeface="한컴산뜻돋움"/>
                <a:ea typeface="한컴산뜻돋움"/>
                <a:cs typeface="KHNPHandotum Bold"/>
              </a:rPr>
              <a:t>중구</a:t>
            </a:r>
            <a:r>
              <a:rPr lang="en-US" sz="11500" b="1" kern="0" spc="-500">
                <a:solidFill>
                  <a:srgbClr val="4a60b4"/>
                </a:solidFill>
                <a:latin typeface="한컴산뜻돋움"/>
                <a:ea typeface="한컴산뜻돋움"/>
                <a:cs typeface="KHNPHandotum Bold"/>
              </a:rPr>
              <a:t> </a:t>
            </a:r>
            <a:r>
              <a:rPr lang="en-US" sz="11500" b="1" kern="0" spc="-500">
                <a:solidFill>
                  <a:srgbClr val="f5a100"/>
                </a:solidFill>
                <a:latin typeface="한컴산뜻돋움"/>
                <a:ea typeface="한컴산뜻돋움"/>
                <a:cs typeface="KHNPHandotum Bold"/>
              </a:rPr>
              <a:t>아이돌보미</a:t>
            </a:r>
            <a:r>
              <a:rPr lang="en-US" sz="11500" b="1" kern="0" spc="-500">
                <a:solidFill>
                  <a:srgbClr val="000000"/>
                </a:solidFill>
                <a:latin typeface="한컴산뜻돋움"/>
                <a:ea typeface="한컴산뜻돋움"/>
                <a:cs typeface="KHNPHandotum Bold"/>
              </a:rPr>
              <a:t> </a:t>
            </a:r>
            <a:r>
              <a:rPr lang="en-US" sz="11500" b="1" kern="0" spc="-500">
                <a:solidFill>
                  <a:srgbClr val="4a60b4"/>
                </a:solidFill>
                <a:latin typeface="한컴산뜻돋움"/>
                <a:ea typeface="한컴산뜻돋움"/>
                <a:cs typeface="Cafe24 Oneprettynight"/>
              </a:rPr>
              <a:t>모집</a:t>
            </a:r>
            <a:endParaRPr lang="en-US" sz="11500">
              <a:latin typeface="한컴산뜻돋움"/>
              <a:ea typeface="한컴산뜻돋움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09650" y="3552825"/>
            <a:ext cx="6442857" cy="1000274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5900" b="1">
                <a:solidFill>
                  <a:srgbClr val="ffffff"/>
                </a:solidFill>
                <a:latin typeface="한컴산뜻돋움"/>
                <a:ea typeface="한컴산뜻돋움"/>
                <a:cs typeface="BusanFont_Provisional"/>
              </a:rPr>
              <a:t>안내사항</a:t>
            </a:r>
            <a:endParaRPr lang="en-US" b="1">
              <a:latin typeface="한컴산뜻돋움"/>
              <a:ea typeface="한컴산뜻돋움"/>
            </a:endParaRPr>
          </a:p>
        </p:txBody>
      </p:sp>
      <p:grpSp>
        <p:nvGrpSpPr>
          <p:cNvPr id="1003" name="그룹 1003"/>
          <p:cNvGrpSpPr/>
          <p:nvPr/>
        </p:nvGrpSpPr>
        <p:grpSpPr>
          <a:xfrm rot="0">
            <a:off x="1280985" y="4996322"/>
            <a:ext cx="7272465" cy="827077"/>
            <a:chOff x="1256738" y="5650775"/>
            <a:chExt cx="5304081" cy="827077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256738" y="5650775"/>
              <a:ext cx="5304081" cy="827077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 rot="0">
            <a:off x="1238250" y="8505825"/>
            <a:ext cx="7280462" cy="827077"/>
            <a:chOff x="1293823" y="13839590"/>
            <a:chExt cx="5304081" cy="82707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1293823" y="13839590"/>
              <a:ext cx="5304081" cy="827077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 rot="0">
            <a:off x="1299879" y="22907624"/>
            <a:ext cx="7253571" cy="827077"/>
            <a:chOff x="1351742" y="23047696"/>
            <a:chExt cx="5304081" cy="827077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1351742" y="23047696"/>
              <a:ext cx="5304081" cy="827077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 rot="0">
            <a:off x="14547276" y="107779"/>
            <a:ext cx="5283774" cy="5883446"/>
            <a:chOff x="13816776" y="432544"/>
            <a:chExt cx="5283774" cy="5883446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 rotWithShape="1">
            <a:blip r:embed="rId9"/>
            <a:stretch>
              <a:fillRect/>
            </a:stretch>
          </p:blipFill>
          <p:spPr>
            <a:xfrm>
              <a:off x="13816776" y="432544"/>
              <a:ext cx="5283774" cy="5883446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1351741" y="5031171"/>
            <a:ext cx="6941504" cy="76944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1. 아이돌봄지원사업</a:t>
            </a:r>
            <a:r>
              <a:rPr lang="ko-KR" alt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이란</a:t>
            </a:r>
            <a:r>
              <a:rPr lang="en-US" altLang="ko-KR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?</a:t>
            </a:r>
            <a:endParaRPr lang="en-US" sz="4400" b="1">
              <a:latin typeface="나눔바른고딕OTF 옛한글"/>
              <a:ea typeface="나눔바른고딕OTF 옛한글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009651" y="6086296"/>
            <a:ext cx="18288000" cy="120032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36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부모의 맞벌이 등 양육공백이 발생한 가정의 아동을 대상으로 아이돌보미가 </a:t>
            </a:r>
            <a:r>
              <a:rPr lang="en-US" sz="3600" b="1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'찾아가는 돌봄 서비스’</a:t>
            </a:r>
            <a:r>
              <a:rPr lang="en-US" sz="36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를 제공하여 부모의 양육부담을 경감하고자 하는 사업</a:t>
            </a:r>
            <a:endParaRPr lang="en-US" sz="1200">
              <a:latin typeface="나눔바른고딕OTF 옛한글"/>
              <a:ea typeface="나눔바른고딕OTF 옛한글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457781" y="22976300"/>
            <a:ext cx="4082043" cy="76944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5. 채용일</a:t>
            </a:r>
            <a:r>
              <a:rPr lang="ko-KR" alt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정</a:t>
            </a:r>
            <a:endParaRPr lang="en-US" sz="4400" b="1">
              <a:latin typeface="나눔바른고딕OTF 옛한글"/>
              <a:ea typeface="나눔바른고딕OTF 옛한글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8020050" y="23007904"/>
            <a:ext cx="6860303" cy="66172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3700" b="1">
                <a:solidFill>
                  <a:srgbClr val="ff7373"/>
                </a:solidFill>
                <a:latin typeface="나눔바른고딕OTF 옛한글"/>
                <a:ea typeface="나눔바른고딕OTF 옛한글"/>
                <a:cs typeface="Noto Sans CJK KR Regular"/>
              </a:rPr>
              <a:t>(서류심사-인적성검사-면접)</a:t>
            </a:r>
            <a:endParaRPr lang="en-US">
              <a:latin typeface="나눔바른고딕OTF 옛한글"/>
              <a:ea typeface="나눔바른고딕OTF 옛한글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76289" y="504825"/>
            <a:ext cx="6534161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6000" b="1">
                <a:solidFill>
                  <a:srgbClr val="4a60b4"/>
                </a:solidFill>
                <a:latin typeface="한컴산뜻돋움"/>
                <a:ea typeface="한컴산뜻돋움"/>
              </a:rPr>
              <a:t>2025</a:t>
            </a:r>
            <a:r>
              <a:rPr lang="ko-KR" altLang="en-US" sz="6000" b="1">
                <a:solidFill>
                  <a:srgbClr val="4a60b4"/>
                </a:solidFill>
                <a:latin typeface="한컴산뜻돋움"/>
                <a:ea typeface="한컴산뜻돋움"/>
              </a:rPr>
              <a:t>년 인천광역시</a:t>
            </a:r>
            <a:endParaRPr lang="ko-KR" altLang="en-US" sz="6000" b="1">
              <a:solidFill>
                <a:srgbClr val="4a60b4"/>
              </a:solidFill>
              <a:latin typeface="한컴산뜻돋움"/>
              <a:ea typeface="한컴산뜻돋움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150" y="26947140"/>
            <a:ext cx="20002500" cy="1294487"/>
          </a:xfrm>
          <a:prstGeom prst="rect">
            <a:avLst/>
          </a:prstGeom>
          <a:solidFill>
            <a:srgbClr val="4a60b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한컴 말랑말랑 Bold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413281" y="27098624"/>
            <a:ext cx="17461844" cy="109260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sz="6500" b="1" kern="0" spc="300">
                <a:solidFill>
                  <a:srgbClr val="ffffff"/>
                </a:solidFill>
                <a:latin typeface="나눔바른고딕OTF 옛한글"/>
                <a:ea typeface="나눔바른고딕OTF 옛한글"/>
                <a:cs typeface="210 Santorini B"/>
              </a:rPr>
              <a:t>문의: </a:t>
            </a:r>
            <a:r>
              <a:rPr lang="ko-KR" altLang="en-US" sz="6500" b="1" kern="0" spc="300">
                <a:solidFill>
                  <a:srgbClr val="ffffff"/>
                </a:solidFill>
                <a:latin typeface="나눔바른고딕OTF 옛한글"/>
                <a:ea typeface="나눔바른고딕OTF 옛한글"/>
                <a:cs typeface="210 Santorini B"/>
              </a:rPr>
              <a:t>중</a:t>
            </a:r>
            <a:r>
              <a:rPr lang="en-US" sz="6500" b="1" kern="0" spc="300">
                <a:solidFill>
                  <a:srgbClr val="ffffff"/>
                </a:solidFill>
                <a:latin typeface="나눔바른고딕OTF 옛한글"/>
                <a:ea typeface="나눔바른고딕OTF 옛한글"/>
                <a:cs typeface="210 Santorini B"/>
              </a:rPr>
              <a:t>구 가족센터(032-763-9357)</a:t>
            </a:r>
            <a:endParaRPr lang="en-US" b="1">
              <a:latin typeface="나눔바른고딕OTF 옛한글"/>
              <a:ea typeface="나눔바른고딕OTF 옛한글"/>
            </a:endParaRPr>
          </a:p>
        </p:txBody>
      </p:sp>
      <p:grpSp>
        <p:nvGrpSpPr>
          <p:cNvPr id="1012" name="그룹 1012"/>
          <p:cNvGrpSpPr/>
          <p:nvPr/>
        </p:nvGrpSpPr>
        <p:grpSpPr>
          <a:xfrm rot="0">
            <a:off x="1162050" y="26930974"/>
            <a:ext cx="1435755" cy="1386851"/>
            <a:chOff x="738722" y="26098542"/>
            <a:chExt cx="2147619" cy="214761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738722" y="26098542"/>
              <a:ext cx="2147619" cy="2147619"/>
            </a:xfrm>
            <a:prstGeom prst="rect">
              <a:avLst/>
            </a:prstGeom>
          </p:spPr>
        </p:pic>
      </p:grpSp>
      <p:grpSp>
        <p:nvGrpSpPr>
          <p:cNvPr id="11" name="그룹 1009"/>
          <p:cNvGrpSpPr/>
          <p:nvPr/>
        </p:nvGrpSpPr>
        <p:grpSpPr>
          <a:xfrm rot="0">
            <a:off x="1162050" y="23915820"/>
            <a:ext cx="833752" cy="793892"/>
            <a:chOff x="1728437" y="19675866"/>
            <a:chExt cx="833752" cy="793892"/>
          </a:xfrm>
        </p:grpSpPr>
        <p:pic>
          <p:nvPicPr>
            <p:cNvPr id="13" name="Object 29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1728437" y="19675866"/>
              <a:ext cx="833752" cy="793892"/>
            </a:xfrm>
            <a:prstGeom prst="rect">
              <a:avLst/>
            </a:prstGeom>
          </p:spPr>
        </p:pic>
      </p:grpSp>
      <p:sp>
        <p:nvSpPr>
          <p:cNvPr id="5" name="Object 45"/>
          <p:cNvSpPr txBox="1"/>
          <p:nvPr/>
        </p:nvSpPr>
        <p:spPr>
          <a:xfrm>
            <a:off x="1104471" y="8559195"/>
            <a:ext cx="6941504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2. </a:t>
            </a:r>
            <a:r>
              <a:rPr lang="ko-KR" alt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채용분야 및 자격요건</a:t>
            </a:r>
            <a:endParaRPr lang="en-US" sz="1600" b="1">
              <a:latin typeface="나눔바른고딕OTF 옛한글"/>
              <a:ea typeface="나눔바른고딕OTF 옛한글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1253111" y="9573049"/>
          <a:ext cx="17678400" cy="55638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3600"/>
                <a:gridCol w="1752600"/>
                <a:gridCol w="6705600"/>
                <a:gridCol w="7086600"/>
              </a:tblGrid>
              <a:tr h="967151"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모집부문</a:t>
                      </a:r>
                      <a:endParaRPr lang="ko-KR" altLang="en-US" sz="3200" b="1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모집인원</a:t>
                      </a:r>
                      <a:endParaRPr lang="ko-KR" altLang="en-US" sz="3200" b="1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활동내용</a:t>
                      </a:r>
                      <a:endParaRPr lang="ko-KR" altLang="en-US" sz="3200" b="1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자격 요건</a:t>
                      </a:r>
                      <a:r>
                        <a:rPr lang="en-US" altLang="ko-KR" sz="3200" b="1">
                          <a:latin typeface="한컴산뜻돋움"/>
                          <a:ea typeface="한컴산뜻돋움"/>
                        </a:rPr>
                        <a:t>(</a:t>
                      </a: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필수</a:t>
                      </a:r>
                      <a:r>
                        <a:rPr lang="en-US" altLang="ko-KR" sz="3200" b="1">
                          <a:latin typeface="한컴산뜻돋움"/>
                          <a:ea typeface="한컴산뜻돋움"/>
                        </a:rPr>
                        <a:t>)</a:t>
                      </a:r>
                      <a:endParaRPr lang="ko-KR" altLang="en-US" sz="3200" b="1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596727"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아이돌보미</a:t>
                      </a:r>
                      <a:endParaRPr lang="ko-KR" altLang="en-US" sz="3200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00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명</a:t>
                      </a:r>
                      <a:endParaRPr lang="en-US" altLang="ko-KR" sz="3200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marL="457200" indent="-457200" algn="just" latinLnBrk="1">
                        <a:buFont typeface="Arial"/>
                        <a:buChar char="•"/>
                        <a:defRPr/>
                      </a:pP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시간제 서비스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: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임시보육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,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놀이활동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, </a:t>
                      </a:r>
                      <a:endParaRPr lang="en-US" altLang="ko-KR" sz="3200">
                        <a:latin typeface="한컴산뜻돋움"/>
                        <a:ea typeface="한컴산뜻돋움"/>
                      </a:endParaRPr>
                    </a:p>
                    <a:p>
                      <a:pPr marL="0" indent="0" algn="just" latinLnBrk="1">
                        <a:buFont typeface="Arial"/>
                        <a:buNone/>
                        <a:defRPr/>
                      </a:pP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   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등하원 서비스 지원 등 안전한 보호</a:t>
                      </a:r>
                      <a:endParaRPr lang="ko-KR" altLang="en-US" sz="3200">
                        <a:latin typeface="한컴산뜻돋움"/>
                        <a:ea typeface="한컴산뜻돋움"/>
                      </a:endParaRPr>
                    </a:p>
                    <a:p>
                      <a:pPr marL="0" indent="0" algn="just" latinLnBrk="1">
                        <a:buFont typeface="Arial"/>
                        <a:buNone/>
                        <a:defRPr/>
                      </a:pPr>
                      <a:endParaRPr lang="en-US" altLang="ko-KR" sz="3200">
                        <a:latin typeface="한컴산뜻돋움"/>
                        <a:ea typeface="한컴산뜻돋움"/>
                      </a:endParaRPr>
                    </a:p>
                    <a:p>
                      <a:pPr marL="457200" marR="0" lvl="0" indent="-45720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Char char="•"/>
                        <a:defRPr/>
                      </a:pPr>
                      <a:r>
                        <a:rPr lang="ko-KR" altLang="en-US" sz="3200" b="1">
                          <a:latin typeface="한컴산뜻돋움"/>
                          <a:ea typeface="한컴산뜻돋움"/>
                        </a:rPr>
                        <a:t>영아 종일제 서비스</a:t>
                      </a:r>
                      <a:r>
                        <a:rPr lang="en-US" altLang="ko-KR" sz="3200" b="1">
                          <a:latin typeface="한컴산뜻돋움"/>
                          <a:ea typeface="한컴산뜻돋움"/>
                        </a:rPr>
                        <a:t> 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: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기저귀 갈기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,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젖병 소독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,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이유식 먹이기 등 </a:t>
                      </a:r>
                      <a:endParaRPr lang="ko-KR" altLang="en-US" sz="3200">
                        <a:latin typeface="한컴산뜻돋움"/>
                        <a:ea typeface="한컴산뜻돋움"/>
                      </a:endParaRPr>
                    </a:p>
                    <a:p>
                      <a:pPr marL="0" marR="0" lvl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   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영아돌봄과 관련된 활동 전반 </a:t>
                      </a:r>
                      <a:endParaRPr lang="ko-KR" altLang="en-US" sz="3200">
                        <a:latin typeface="한컴산뜻돋움"/>
                        <a:ea typeface="한컴산뜻돋움"/>
                      </a:endParaRPr>
                    </a:p>
                    <a:p>
                      <a:pPr marL="0" marR="0" lvl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Arial"/>
                        <a:buNone/>
                        <a:defRPr/>
                      </a:pP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   (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단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, 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가사활동은 제외</a:t>
                      </a:r>
                      <a:r>
                        <a:rPr lang="en-US" altLang="ko-KR" sz="3200">
                          <a:latin typeface="한컴산뜻돋움"/>
                          <a:ea typeface="한컴산뜻돋움"/>
                        </a:rPr>
                        <a:t>)</a:t>
                      </a:r>
                      <a:endParaRPr lang="en-US" altLang="ko-KR" sz="3200"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marL="0" indent="0" algn="just" latinLnBrk="1">
                        <a:buFont typeface="Arial"/>
                        <a:buNone/>
                        <a:defRPr/>
                      </a:pP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아이돌봄 지원법에서 인정하는 </a:t>
                      </a:r>
                      <a:r>
                        <a:rPr lang="ko-KR" altLang="en-US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자격증</a:t>
                      </a:r>
                      <a:r>
                        <a:rPr lang="en-US" altLang="ko-KR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(</a:t>
                      </a:r>
                      <a:r>
                        <a:rPr lang="ko-KR" altLang="en-US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보육교사</a:t>
                      </a:r>
                      <a:r>
                        <a:rPr lang="en-US" altLang="ko-KR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, </a:t>
                      </a:r>
                      <a:r>
                        <a:rPr lang="ko-KR" altLang="en-US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정교사</a:t>
                      </a:r>
                      <a:r>
                        <a:rPr lang="en-US" altLang="ko-KR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, </a:t>
                      </a:r>
                      <a:r>
                        <a:rPr lang="ko-KR" altLang="en-US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의료인자격증</a:t>
                      </a:r>
                      <a:r>
                        <a:rPr lang="en-US" altLang="ko-KR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)</a:t>
                      </a:r>
                      <a:r>
                        <a:rPr lang="ko-KR" altLang="en-US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소지자</a:t>
                      </a:r>
                      <a:r>
                        <a:rPr lang="ko-KR" altLang="en-US" sz="3200">
                          <a:latin typeface="한컴산뜻돋움"/>
                          <a:ea typeface="한컴산뜻돋움"/>
                        </a:rPr>
                        <a:t> 또는 </a:t>
                      </a:r>
                      <a:r>
                        <a:rPr lang="ko-KR" altLang="en-US" sz="3200">
                          <a:solidFill>
                            <a:srgbClr val="ff0000"/>
                          </a:solidFill>
                          <a:latin typeface="한컴산뜻돋움"/>
                          <a:ea typeface="한컴산뜻돋움"/>
                        </a:rPr>
                        <a:t>양성교육 수료자</a:t>
                      </a:r>
                      <a:endParaRPr lang="en-US" altLang="ko-KR" sz="3200">
                        <a:solidFill>
                          <a:srgbClr val="ff0000"/>
                        </a:solidFill>
                        <a:latin typeface="한컴산뜻돋움"/>
                        <a:ea typeface="한컴산뜻돋움"/>
                      </a:endParaRPr>
                    </a:p>
                  </a:txBody>
                  <a:tcPr marL="91440" marR="914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</a:tr>
            </a:tbl>
          </a:graphicData>
        </a:graphic>
      </p:graphicFrame>
      <p:grpSp>
        <p:nvGrpSpPr>
          <p:cNvPr id="23" name="그룹 1010"/>
          <p:cNvGrpSpPr/>
          <p:nvPr/>
        </p:nvGrpSpPr>
        <p:grpSpPr>
          <a:xfrm rot="0">
            <a:off x="1280985" y="15755948"/>
            <a:ext cx="7291086" cy="827077"/>
            <a:chOff x="1351742" y="23047696"/>
            <a:chExt cx="5304081" cy="827077"/>
          </a:xfrm>
        </p:grpSpPr>
        <p:pic>
          <p:nvPicPr>
            <p:cNvPr id="25" name="Object 32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1351742" y="23047696"/>
              <a:ext cx="5304081" cy="827077"/>
            </a:xfrm>
            <a:prstGeom prst="rect">
              <a:avLst/>
            </a:prstGeom>
          </p:spPr>
        </p:pic>
      </p:grpSp>
      <p:sp>
        <p:nvSpPr>
          <p:cNvPr id="26" name="Object 58"/>
          <p:cNvSpPr txBox="1"/>
          <p:nvPr/>
        </p:nvSpPr>
        <p:spPr>
          <a:xfrm>
            <a:off x="1143429" y="15798195"/>
            <a:ext cx="4468490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3. </a:t>
            </a:r>
            <a:r>
              <a:rPr lang="ko-KR" alt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지원방법</a:t>
            </a:r>
            <a:endParaRPr lang="en-US" sz="4400" b="1">
              <a:latin typeface="나눔바른고딕OTF 옛한글"/>
              <a:ea typeface="나눔바른고딕OTF 옛한글"/>
            </a:endParaRPr>
          </a:p>
        </p:txBody>
      </p:sp>
      <p:sp>
        <p:nvSpPr>
          <p:cNvPr id="28" name="Object 46"/>
          <p:cNvSpPr txBox="1"/>
          <p:nvPr/>
        </p:nvSpPr>
        <p:spPr>
          <a:xfrm>
            <a:off x="1318031" y="16963832"/>
            <a:ext cx="12433213" cy="132343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4000" b="1">
                <a:latin typeface="나눔바른고딕OTF 옛한글"/>
                <a:ea typeface="나눔바른고딕OTF 옛한글"/>
              </a:rPr>
              <a:t>‘</a:t>
            </a:r>
            <a:r>
              <a:rPr lang="ko-KR" altLang="en-US" sz="4000" b="1">
                <a:latin typeface="나눔바른고딕OTF 옛한글"/>
                <a:ea typeface="나눔바른고딕OTF 옛한글"/>
              </a:rPr>
              <a:t>아이돌봄서비스 아이돌보미</a:t>
            </a:r>
            <a:r>
              <a:rPr lang="en-US" altLang="ko-KR" sz="4000">
                <a:latin typeface="나눔바른고딕OTF 옛한글"/>
                <a:ea typeface="나눔바른고딕OTF 옛한글"/>
              </a:rPr>
              <a:t>’ </a:t>
            </a:r>
            <a:r>
              <a:rPr lang="ko-KR" altLang="en-US" sz="4000">
                <a:latin typeface="나눔바른고딕OTF 옛한글"/>
                <a:ea typeface="나눔바른고딕OTF 옛한글"/>
              </a:rPr>
              <a:t>홈페이지 접속</a:t>
            </a:r>
            <a:r>
              <a:rPr lang="en-US" altLang="ko-KR" sz="4000">
                <a:latin typeface="나눔바른고딕OTF 옛한글"/>
                <a:ea typeface="나눔바른고딕OTF 옛한글"/>
              </a:rPr>
              <a:t> (care.idolbom.go.kr)  → </a:t>
            </a:r>
            <a:r>
              <a:rPr lang="ko-KR" altLang="en-US" sz="4000">
                <a:latin typeface="나눔바른고딕OTF 옛한글"/>
                <a:ea typeface="나눔바른고딕OTF 옛한글"/>
              </a:rPr>
              <a:t>회원가입 </a:t>
            </a:r>
            <a:r>
              <a:rPr lang="en-US" altLang="ko-KR" sz="4000">
                <a:latin typeface="나눔바른고딕OTF 옛한글"/>
                <a:ea typeface="나눔바른고딕OTF 옛한글"/>
              </a:rPr>
              <a:t>→ </a:t>
            </a:r>
            <a:r>
              <a:rPr lang="ko-KR" altLang="en-US" sz="4000">
                <a:latin typeface="나눔바른고딕OTF 옛한글"/>
                <a:ea typeface="나눔바른고딕OTF 옛한글"/>
              </a:rPr>
              <a:t>로그인</a:t>
            </a:r>
            <a:r>
              <a:rPr lang="en-US" altLang="ko-KR" sz="4000">
                <a:latin typeface="나눔바른고딕OTF 옛한글"/>
                <a:ea typeface="나눔바른고딕OTF 옛한글"/>
              </a:rPr>
              <a:t> → </a:t>
            </a:r>
            <a:r>
              <a:rPr lang="ko-KR" altLang="en-US" sz="4000">
                <a:latin typeface="나눔바른고딕OTF 옛한글"/>
                <a:ea typeface="나눔바른고딕OTF 옛한글"/>
              </a:rPr>
              <a:t>지원신청</a:t>
            </a:r>
            <a:endParaRPr lang="en-US" sz="4000">
              <a:latin typeface="나눔바른고딕OTF 옛한글"/>
              <a:ea typeface="나눔바른고딕OTF 옛한글"/>
            </a:endParaRPr>
          </a:p>
        </p:txBody>
      </p:sp>
      <p:grpSp>
        <p:nvGrpSpPr>
          <p:cNvPr id="29" name="그룹 1010"/>
          <p:cNvGrpSpPr/>
          <p:nvPr/>
        </p:nvGrpSpPr>
        <p:grpSpPr>
          <a:xfrm rot="0">
            <a:off x="1262364" y="19413548"/>
            <a:ext cx="7291086" cy="827077"/>
            <a:chOff x="1351742" y="23047696"/>
            <a:chExt cx="5304081" cy="827077"/>
          </a:xfrm>
        </p:grpSpPr>
        <p:pic>
          <p:nvPicPr>
            <p:cNvPr id="31" name="Object 32"/>
            <p:cNvPicPr>
              <a:picLocks noChangeAspect="1"/>
            </p:cNvPicPr>
            <p:nvPr/>
          </p:nvPicPr>
          <p:blipFill rotWithShape="1">
            <a:blip r:embed="rId13"/>
            <a:stretch>
              <a:fillRect/>
            </a:stretch>
          </p:blipFill>
          <p:spPr>
            <a:xfrm>
              <a:off x="1351742" y="23047696"/>
              <a:ext cx="5304081" cy="827077"/>
            </a:xfrm>
            <a:prstGeom prst="rect">
              <a:avLst/>
            </a:prstGeom>
          </p:spPr>
        </p:pic>
      </p:grpSp>
      <p:sp>
        <p:nvSpPr>
          <p:cNvPr id="32" name="Object 58"/>
          <p:cNvSpPr txBox="1"/>
          <p:nvPr/>
        </p:nvSpPr>
        <p:spPr>
          <a:xfrm>
            <a:off x="1143429" y="19544228"/>
            <a:ext cx="4468490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endParaRPr lang="en-US" b="1">
              <a:latin typeface="한컴 말랑말랑 Bold"/>
            </a:endParaRPr>
          </a:p>
        </p:txBody>
      </p:sp>
      <p:sp>
        <p:nvSpPr>
          <p:cNvPr id="34" name="Object 58"/>
          <p:cNvSpPr txBox="1"/>
          <p:nvPr/>
        </p:nvSpPr>
        <p:spPr>
          <a:xfrm>
            <a:off x="1189360" y="19441328"/>
            <a:ext cx="4468490" cy="78483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en-US" altLang="ko-KR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4. </a:t>
            </a:r>
            <a:r>
              <a:rPr lang="ko-KR" altLang="en-US" sz="4400" b="1" kern="0" spc="-100">
                <a:solidFill>
                  <a:srgbClr val="ffffff"/>
                </a:solidFill>
                <a:latin typeface="나눔바른고딕OTF 옛한글"/>
                <a:ea typeface="나눔바른고딕OTF 옛한글"/>
                <a:cs typeface="THELuxGul"/>
              </a:rPr>
              <a:t>근무조건</a:t>
            </a:r>
            <a:endParaRPr lang="en-US" sz="4400" b="1">
              <a:latin typeface="나눔바른고딕OTF 옛한글"/>
              <a:ea typeface="나눔바른고딕OTF 옛한글"/>
            </a:endParaRPr>
          </a:p>
        </p:txBody>
      </p:sp>
      <p:sp>
        <p:nvSpPr>
          <p:cNvPr id="35" name="Object 60"/>
          <p:cNvSpPr txBox="1"/>
          <p:nvPr/>
        </p:nvSpPr>
        <p:spPr>
          <a:xfrm>
            <a:off x="1085850" y="20434948"/>
            <a:ext cx="6860303" cy="7078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lvl="0">
              <a:defRPr/>
            </a:pPr>
            <a:r>
              <a:rPr 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 * 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활동수당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: </a:t>
            </a:r>
            <a:r>
              <a:rPr lang="ko-KR" altLang="en-US" sz="4000" b="1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시간 당 </a:t>
            </a:r>
            <a:r>
              <a:rPr lang="en-US" altLang="ko-KR" sz="4000" b="1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10,590</a:t>
            </a:r>
            <a:r>
              <a:rPr lang="ko-KR" altLang="en-US" sz="4000" b="1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원</a:t>
            </a:r>
            <a:endParaRPr lang="en-US" altLang="ko-KR" sz="4000" b="1">
              <a:solidFill>
                <a:srgbClr val="000000"/>
              </a:solidFill>
              <a:latin typeface="나눔바른고딕OTF 옛한글"/>
              <a:ea typeface="나눔바른고딕OTF 옛한글"/>
              <a:cs typeface="Iwata FukuMarugo StdN M"/>
            </a:endParaRPr>
          </a:p>
        </p:txBody>
      </p:sp>
      <p:grpSp>
        <p:nvGrpSpPr>
          <p:cNvPr id="36" name="그룹 1009"/>
          <p:cNvGrpSpPr/>
          <p:nvPr/>
        </p:nvGrpSpPr>
        <p:grpSpPr>
          <a:xfrm rot="0">
            <a:off x="1085850" y="7439025"/>
            <a:ext cx="833752" cy="793892"/>
            <a:chOff x="1728437" y="19675866"/>
            <a:chExt cx="833752" cy="793892"/>
          </a:xfrm>
        </p:grpSpPr>
        <p:pic>
          <p:nvPicPr>
            <p:cNvPr id="37" name="Object 29"/>
            <p:cNvPicPr>
              <a:picLocks noChangeAspect="1"/>
            </p:cNvPicPr>
            <p:nvPr/>
          </p:nvPicPr>
          <p:blipFill rotWithShape="1">
            <a:blip r:embed="rId14"/>
            <a:stretch>
              <a:fillRect/>
            </a:stretch>
          </p:blipFill>
          <p:spPr>
            <a:xfrm>
              <a:off x="1728437" y="19675866"/>
              <a:ext cx="833752" cy="793892"/>
            </a:xfrm>
            <a:prstGeom prst="rect">
              <a:avLst/>
            </a:prstGeom>
          </p:spPr>
        </p:pic>
      </p:grpSp>
      <p:sp>
        <p:nvSpPr>
          <p:cNvPr id="38" name="TextBox 37"/>
          <p:cNvSpPr txBox="1"/>
          <p:nvPr/>
        </p:nvSpPr>
        <p:spPr>
          <a:xfrm>
            <a:off x="1896431" y="7547117"/>
            <a:ext cx="741901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200">
                <a:latin typeface="나눔바른고딕OTF 옛한글"/>
                <a:ea typeface="나눔바른고딕OTF 옛한글"/>
              </a:rPr>
              <a:t>돌봄대상</a:t>
            </a:r>
            <a:r>
              <a:rPr lang="en-US" altLang="ko-KR" sz="3200">
                <a:latin typeface="나눔바른고딕OTF 옛한글"/>
                <a:ea typeface="나눔바른고딕OTF 옛한글"/>
              </a:rPr>
              <a:t>: </a:t>
            </a:r>
            <a:r>
              <a:rPr lang="ko-KR" altLang="en-US" sz="3200">
                <a:latin typeface="나눔바른고딕OTF 옛한글"/>
                <a:ea typeface="나눔바른고딕OTF 옛한글"/>
              </a:rPr>
              <a:t>생후 </a:t>
            </a:r>
            <a:r>
              <a:rPr lang="en-US" altLang="ko-KR" sz="3200">
                <a:latin typeface="나눔바른고딕OTF 옛한글"/>
                <a:ea typeface="나눔바른고딕OTF 옛한글"/>
              </a:rPr>
              <a:t>3</a:t>
            </a:r>
            <a:r>
              <a:rPr lang="ko-KR" altLang="en-US" sz="3200">
                <a:latin typeface="나눔바른고딕OTF 옛한글"/>
                <a:ea typeface="나눔바른고딕OTF 옛한글"/>
              </a:rPr>
              <a:t>개월 이상 </a:t>
            </a:r>
            <a:r>
              <a:rPr lang="en-US" altLang="ko-KR" sz="3200">
                <a:latin typeface="나눔바른고딕OTF 옛한글"/>
                <a:ea typeface="나눔바른고딕OTF 옛한글"/>
              </a:rPr>
              <a:t>~ 12</a:t>
            </a:r>
            <a:r>
              <a:rPr lang="ko-KR" altLang="en-US" sz="3200">
                <a:latin typeface="나눔바른고딕OTF 옛한글"/>
                <a:ea typeface="나눔바른고딕OTF 옛한글"/>
              </a:rPr>
              <a:t>세 이하 아동</a:t>
            </a:r>
            <a:endParaRPr lang="ko-KR" altLang="en-US" sz="3200">
              <a:latin typeface="나눔바른고딕OTF 옛한글"/>
              <a:ea typeface="나눔바른고딕OTF 옛한글"/>
            </a:endParaRPr>
          </a:p>
        </p:txBody>
      </p:sp>
      <p:grpSp>
        <p:nvGrpSpPr>
          <p:cNvPr id="63" name="그룹 1009"/>
          <p:cNvGrpSpPr/>
          <p:nvPr/>
        </p:nvGrpSpPr>
        <p:grpSpPr>
          <a:xfrm rot="0">
            <a:off x="1162050" y="24773292"/>
            <a:ext cx="833752" cy="793892"/>
            <a:chOff x="1728437" y="19675866"/>
            <a:chExt cx="833752" cy="793892"/>
          </a:xfrm>
        </p:grpSpPr>
        <p:pic>
          <p:nvPicPr>
            <p:cNvPr id="960" name="Object 29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1728437" y="19675866"/>
              <a:ext cx="833752" cy="793892"/>
            </a:xfrm>
            <a:prstGeom prst="rect">
              <a:avLst/>
            </a:prstGeom>
          </p:spPr>
        </p:pic>
      </p:grpSp>
      <p:grpSp>
        <p:nvGrpSpPr>
          <p:cNvPr id="15" name="그룹 14"/>
          <p:cNvGrpSpPr/>
          <p:nvPr/>
        </p:nvGrpSpPr>
        <p:grpSpPr>
          <a:xfrm rot="0">
            <a:off x="13863166" y="15631928"/>
            <a:ext cx="4648200" cy="4837743"/>
            <a:chOff x="12134850" y="15516225"/>
            <a:chExt cx="4648200" cy="4837743"/>
          </a:xfrm>
        </p:grpSpPr>
        <p:sp>
          <p:nvSpPr>
            <p:cNvPr id="44" name="이등변 삼각형 43"/>
            <p:cNvSpPr/>
            <p:nvPr/>
          </p:nvSpPr>
          <p:spPr>
            <a:xfrm>
              <a:off x="12134850" y="19783424"/>
              <a:ext cx="517320" cy="425905"/>
            </a:xfrm>
            <a:prstGeom prst="triangle">
              <a:avLst>
                <a:gd name="adj" fmla="val 50000"/>
              </a:avLst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한컴 말랑말랑 Bold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2237043" y="15516225"/>
              <a:ext cx="4317407" cy="400662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한컴 말랑말랑 Bold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2701681" y="19646082"/>
              <a:ext cx="4081369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4000">
                  <a:latin typeface="한컴 말랑말랑 Bold"/>
                  <a:ea typeface="한컴 말랑말랑 Bold"/>
                </a:rPr>
                <a:t>홈페이지 바로가기</a:t>
              </a:r>
              <a:endParaRPr lang="ko-KR" altLang="en-US" sz="4000">
                <a:latin typeface="한컴 말랑말랑 Bold"/>
                <a:ea typeface="한컴 말랑말랑 Bold"/>
              </a:endParaRPr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 rotWithShape="1">
            <a:blip r:embed="rId16"/>
            <a:srcRect l="9090" t="9480" r="10790" b="10120"/>
            <a:stretch>
              <a:fillRect/>
            </a:stretch>
          </p:blipFill>
          <p:spPr>
            <a:xfrm>
              <a:off x="12753654" y="15806713"/>
              <a:ext cx="3343596" cy="3355107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1238250" y="21138720"/>
            <a:ext cx="18131790" cy="12526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※ 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서비스 종류에 따라 추가금액 가산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. 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주휴일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, 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야간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/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휴일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/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연장근로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, 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연차유급휴가수당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, </a:t>
            </a:r>
            <a:endParaRPr lang="en-US" altLang="ko-KR" sz="3800">
              <a:solidFill>
                <a:srgbClr val="000000"/>
              </a:solidFill>
              <a:latin typeface="나눔바른고딕OTF 옛한글"/>
              <a:ea typeface="나눔바른고딕OTF 옛한글"/>
              <a:cs typeface="Iwata FukuMarugo StdN M"/>
            </a:endParaRPr>
          </a:p>
          <a:p>
            <a:pPr lvl="0">
              <a:defRPr/>
            </a:pP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     법정제수당 지급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 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</a:rPr>
              <a:t>(2025 </a:t>
            </a:r>
            <a:r>
              <a:rPr lang="ko-KR" altLang="en-US" sz="3800">
                <a:solidFill>
                  <a:srgbClr val="000000"/>
                </a:solidFill>
                <a:latin typeface="나눔바른고딕OTF 옛한글"/>
                <a:ea typeface="나눔바른고딕OTF 옛한글"/>
              </a:rPr>
              <a:t>아이돌봄지원사업 지침에 의거</a:t>
            </a:r>
            <a:r>
              <a:rPr lang="en-US" altLang="ko-KR" sz="3800">
                <a:solidFill>
                  <a:srgbClr val="000000"/>
                </a:solidFill>
                <a:latin typeface="나눔바른고딕OTF 옛한글"/>
                <a:ea typeface="나눔바른고딕OTF 옛한글"/>
              </a:rPr>
              <a:t>)</a:t>
            </a:r>
            <a:endParaRPr lang="ko-KR" altLang="en-US" sz="3800">
              <a:latin typeface="한컴 말랑말랑 Bold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19599" y="23994280"/>
            <a:ext cx="7611115" cy="6926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2025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년 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3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월 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4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일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(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화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)~3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월 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24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일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(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월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)</a:t>
            </a:r>
            <a:endParaRPr lang="en-US" altLang="ko-KR" sz="4000">
              <a:solidFill>
                <a:srgbClr val="000000"/>
              </a:solidFill>
              <a:latin typeface="나눔바른고딕OTF 옛한글"/>
              <a:ea typeface="나눔바른고딕OTF 옛한글"/>
              <a:cs typeface="Iwata FukuMarugo StdN M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19602" y="24872248"/>
            <a:ext cx="155382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서류심사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-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인적성검사</a:t>
            </a:r>
            <a:r>
              <a:rPr lang="en-US" altLang="ko-KR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-</a:t>
            </a:r>
            <a:r>
              <a:rPr lang="ko-KR" altLang="en-US" sz="4000">
                <a:solidFill>
                  <a:srgbClr val="000000"/>
                </a:solidFill>
                <a:latin typeface="나눔바른고딕OTF 옛한글"/>
                <a:ea typeface="나눔바른고딕OTF 옛한글"/>
                <a:cs typeface="Iwata FukuMarugo StdN M"/>
              </a:rPr>
              <a:t>면접의 자세한 일정은 추후 센터 홈페이지 공고 예정</a:t>
            </a:r>
            <a:endParaRPr lang="ko-KR" altLang="en-US" sz="4000">
              <a:latin typeface="한컴 말랑말랑 Bold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139</ep:Words>
  <ep:PresentationFormat>사용자 지정</ep:PresentationFormat>
  <ep:Paragraphs>18</ep:Paragraphs>
  <ep:Slides>1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Theme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2024-04-15T14:49:24.000</dcterms:created>
  <dc:creator>officegen</dc:creator>
  <cp:lastModifiedBy>jj</cp:lastModifiedBy>
  <dcterms:modified xsi:type="dcterms:W3CDTF">2025-02-27T08:56:36.820</dcterms:modified>
  <cp:revision>37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