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5"/>
  </p:notesMasterIdLst>
  <p:sldIdLst>
    <p:sldId id="258" r:id="rId2"/>
    <p:sldId id="281" r:id="rId3"/>
    <p:sldId id="363" r:id="rId4"/>
    <p:sldId id="364" r:id="rId5"/>
    <p:sldId id="365" r:id="rId6"/>
    <p:sldId id="366" r:id="rId7"/>
    <p:sldId id="360" r:id="rId8"/>
    <p:sldId id="361" r:id="rId9"/>
    <p:sldId id="367" r:id="rId10"/>
    <p:sldId id="368" r:id="rId11"/>
    <p:sldId id="372" r:id="rId12"/>
    <p:sldId id="373" r:id="rId13"/>
    <p:sldId id="291" r:id="rId14"/>
  </p:sldIdLst>
  <p:sldSz cx="9144000" cy="6858000" type="screen4x3"/>
  <p:notesSz cx="6797675" cy="9926638"/>
  <p:embeddedFontLst>
    <p:embeddedFont>
      <p:font typeface="나눔스퀘어_ac" panose="020B0600000101010101" pitchFamily="50" charset="-127"/>
      <p:regular r:id="rId16"/>
    </p:embeddedFont>
    <p:embeddedFont>
      <p:font typeface="HY견고딕" panose="02030600000101010101" pitchFamily="18" charset="-127"/>
      <p:regular r:id="rId17"/>
    </p:embeddedFont>
    <p:embeddedFont>
      <p:font typeface="맑은 고딕" panose="020B0503020000020004" pitchFamily="50" charset="-127"/>
      <p:regular r:id="rId18"/>
      <p:bold r:id="rId19"/>
    </p:embeddedFont>
    <p:embeddedFont>
      <p:font typeface="함초롬돋움" panose="020B0604000101010101" pitchFamily="50" charset="-127"/>
      <p:regular r:id="rId20"/>
      <p:bold r:id="rId21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322A7"/>
    <a:srgbClr val="0000FF"/>
    <a:srgbClr val="FF9900"/>
    <a:srgbClr val="0153A9"/>
    <a:srgbClr val="FF66CC"/>
    <a:srgbClr val="FF99FF"/>
    <a:srgbClr val="FE854E"/>
    <a:srgbClr val="FF643E"/>
    <a:srgbClr val="BFE6F5"/>
    <a:srgbClr val="FF63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보통 스타일 2 - 강조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5BE263C-DBD7-4A20-BB59-AAB30ACAA65A}" styleName="보통 스타일 3 - 강조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143" autoAdjust="0"/>
    <p:restoredTop sz="94816" autoAdjust="0"/>
  </p:normalViewPr>
  <p:slideViewPr>
    <p:cSldViewPr>
      <p:cViewPr>
        <p:scale>
          <a:sx n="100" d="100"/>
          <a:sy n="100" d="100"/>
        </p:scale>
        <p:origin x="2286" y="23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247" cy="498328"/>
          </a:xfrm>
          <a:prstGeom prst="rect">
            <a:avLst/>
          </a:prstGeom>
        </p:spPr>
        <p:txBody>
          <a:bodyPr vert="horz" lIns="92108" tIns="46054" rIns="92108" bIns="46054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826" y="0"/>
            <a:ext cx="2946246" cy="498328"/>
          </a:xfrm>
          <a:prstGeom prst="rect">
            <a:avLst/>
          </a:prstGeom>
        </p:spPr>
        <p:txBody>
          <a:bodyPr vert="horz" lIns="92108" tIns="46054" rIns="92108" bIns="46054" rtlCol="0"/>
          <a:lstStyle>
            <a:lvl1pPr algn="r">
              <a:defRPr sz="1200"/>
            </a:lvl1pPr>
          </a:lstStyle>
          <a:p>
            <a:fld id="{E2F5A077-C4CA-445F-826B-8E0300184BDE}" type="datetimeFigureOut">
              <a:rPr lang="ko-KR" altLang="en-US" smtClean="0"/>
              <a:t>2026-08-27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08" tIns="46054" rIns="92108" bIns="46054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288" y="4777245"/>
            <a:ext cx="5439101" cy="3908363"/>
          </a:xfrm>
          <a:prstGeom prst="rect">
            <a:avLst/>
          </a:prstGeom>
        </p:spPr>
        <p:txBody>
          <a:bodyPr vert="horz" lIns="92108" tIns="46054" rIns="92108" bIns="46054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310"/>
            <a:ext cx="2946247" cy="498328"/>
          </a:xfrm>
          <a:prstGeom prst="rect">
            <a:avLst/>
          </a:prstGeom>
        </p:spPr>
        <p:txBody>
          <a:bodyPr vert="horz" lIns="92108" tIns="46054" rIns="92108" bIns="46054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826" y="9428310"/>
            <a:ext cx="2946246" cy="498328"/>
          </a:xfrm>
          <a:prstGeom prst="rect">
            <a:avLst/>
          </a:prstGeom>
        </p:spPr>
        <p:txBody>
          <a:bodyPr vert="horz" lIns="92108" tIns="46054" rIns="92108" bIns="46054" rtlCol="0" anchor="b"/>
          <a:lstStyle>
            <a:lvl1pPr algn="r">
              <a:defRPr sz="1200"/>
            </a:lvl1pPr>
          </a:lstStyle>
          <a:p>
            <a:fld id="{13822B89-9ED5-4A59-AECC-8F8E167D48E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58429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0"/>
            <a:ext cx="9144000" cy="836712"/>
          </a:xfrm>
          <a:prstGeom prst="rect">
            <a:avLst/>
          </a:prstGeom>
          <a:solidFill>
            <a:srgbClr val="BFE6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8" name="자유형 7"/>
          <p:cNvSpPr/>
          <p:nvPr userDrawn="1"/>
        </p:nvSpPr>
        <p:spPr>
          <a:xfrm>
            <a:off x="7456495" y="0"/>
            <a:ext cx="1690597" cy="836712"/>
          </a:xfrm>
          <a:custGeom>
            <a:avLst/>
            <a:gdLst>
              <a:gd name="connsiteX0" fmla="*/ 664178 w 1690597"/>
              <a:gd name="connsiteY0" fmla="*/ 0 h 836712"/>
              <a:gd name="connsiteX1" fmla="*/ 1690597 w 1690597"/>
              <a:gd name="connsiteY1" fmla="*/ 0 h 836712"/>
              <a:gd name="connsiteX2" fmla="*/ 1690597 w 1690597"/>
              <a:gd name="connsiteY2" fmla="*/ 836712 h 836712"/>
              <a:gd name="connsiteX3" fmla="*/ 0 w 1690597"/>
              <a:gd name="connsiteY3" fmla="*/ 836712 h 836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690597" h="836712">
                <a:moveTo>
                  <a:pt x="664178" y="0"/>
                </a:moveTo>
                <a:lnTo>
                  <a:pt x="1690597" y="0"/>
                </a:lnTo>
                <a:lnTo>
                  <a:pt x="1690597" y="836712"/>
                </a:lnTo>
                <a:lnTo>
                  <a:pt x="0" y="836712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sp>
        <p:nvSpPr>
          <p:cNvPr id="12" name="직사각형 11"/>
          <p:cNvSpPr/>
          <p:nvPr userDrawn="1"/>
        </p:nvSpPr>
        <p:spPr>
          <a:xfrm>
            <a:off x="0" y="6381328"/>
            <a:ext cx="9144000" cy="47667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pic>
        <p:nvPicPr>
          <p:cNvPr id="13" name="그림 1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155148" y="6504849"/>
            <a:ext cx="864096" cy="246885"/>
          </a:xfrm>
          <a:prstGeom prst="rect">
            <a:avLst/>
          </a:prstGeom>
        </p:spPr>
      </p:pic>
      <p:sp>
        <p:nvSpPr>
          <p:cNvPr id="14" name="직사각형 13"/>
          <p:cNvSpPr/>
          <p:nvPr userDrawn="1"/>
        </p:nvSpPr>
        <p:spPr>
          <a:xfrm>
            <a:off x="372994" y="5486400"/>
            <a:ext cx="8519487" cy="923026"/>
          </a:xfrm>
          <a:prstGeom prst="rect">
            <a:avLst/>
          </a:prstGeom>
          <a:noFill/>
          <a:ln>
            <a:solidFill>
              <a:srgbClr val="FE85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/>
          </a:p>
        </p:txBody>
      </p:sp>
      <p:grpSp>
        <p:nvGrpSpPr>
          <p:cNvPr id="3" name="그룹 2"/>
          <p:cNvGrpSpPr/>
          <p:nvPr userDrawn="1"/>
        </p:nvGrpSpPr>
        <p:grpSpPr>
          <a:xfrm>
            <a:off x="179512" y="5728335"/>
            <a:ext cx="386964" cy="402172"/>
            <a:chOff x="179512" y="5693831"/>
            <a:chExt cx="386964" cy="402172"/>
          </a:xfrm>
        </p:grpSpPr>
        <p:sp>
          <p:nvSpPr>
            <p:cNvPr id="15" name="타원 14"/>
            <p:cNvSpPr/>
            <p:nvPr userDrawn="1"/>
          </p:nvSpPr>
          <p:spPr>
            <a:xfrm>
              <a:off x="179512" y="5693831"/>
              <a:ext cx="386964" cy="402172"/>
            </a:xfrm>
            <a:prstGeom prst="ellipse">
              <a:avLst/>
            </a:prstGeom>
            <a:solidFill>
              <a:srgbClr val="FE854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00"/>
            </a:p>
          </p:txBody>
        </p:sp>
        <p:pic>
          <p:nvPicPr>
            <p:cNvPr id="18" name="그림 17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289233" y="5784059"/>
              <a:ext cx="210300" cy="24421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726317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79525-07A0-42A3-8BF1-024B8300A480}" type="datetimeFigureOut">
              <a:rPr lang="ko-KR" altLang="en-US" smtClean="0"/>
              <a:t>2026-08-27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E4F0C-72E4-4F90-B6E8-A12F837E8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49050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79525-07A0-42A3-8BF1-024B8300A480}" type="datetimeFigureOut">
              <a:rPr lang="ko-KR" altLang="en-US" smtClean="0"/>
              <a:t>2026-08-27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E4F0C-72E4-4F90-B6E8-A12F837E8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5987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79525-07A0-42A3-8BF1-024B8300A480}" type="datetimeFigureOut">
              <a:rPr lang="ko-KR" altLang="en-US" smtClean="0"/>
              <a:t>2026-08-27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E4F0C-72E4-4F90-B6E8-A12F837E8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8843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79525-07A0-42A3-8BF1-024B8300A480}" type="datetimeFigureOut">
              <a:rPr lang="ko-KR" altLang="en-US" smtClean="0"/>
              <a:t>2026-08-27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E4F0C-72E4-4F90-B6E8-A12F837E8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65547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79525-07A0-42A3-8BF1-024B8300A480}" type="datetimeFigureOut">
              <a:rPr lang="ko-KR" altLang="en-US" smtClean="0"/>
              <a:t>2026-08-27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E4F0C-72E4-4F90-B6E8-A12F837E8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3763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E4F0C-72E4-4F90-B6E8-A12F837E87C4}" type="slidenum">
              <a:rPr lang="ko-KR" altLang="en-US" smtClean="0"/>
              <a:t>‹#›</a:t>
            </a:fld>
            <a:endParaRPr lang="ko-KR" altLang="en-US"/>
          </a:p>
        </p:txBody>
      </p:sp>
      <p:grpSp>
        <p:nvGrpSpPr>
          <p:cNvPr id="5" name="그룹 4"/>
          <p:cNvGrpSpPr/>
          <p:nvPr userDrawn="1"/>
        </p:nvGrpSpPr>
        <p:grpSpPr>
          <a:xfrm>
            <a:off x="1547664" y="1484784"/>
            <a:ext cx="5868144" cy="1800200"/>
            <a:chOff x="1475656" y="2132856"/>
            <a:chExt cx="5868144" cy="1800200"/>
          </a:xfrm>
        </p:grpSpPr>
        <p:sp>
          <p:nvSpPr>
            <p:cNvPr id="6" name="직사각형 5"/>
            <p:cNvSpPr/>
            <p:nvPr/>
          </p:nvSpPr>
          <p:spPr>
            <a:xfrm>
              <a:off x="1691680" y="2348880"/>
              <a:ext cx="5652120" cy="1584176"/>
            </a:xfrm>
            <a:prstGeom prst="rect">
              <a:avLst/>
            </a:prstGeom>
            <a:solidFill>
              <a:srgbClr val="0153A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00" dirty="0"/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1475656" y="2132856"/>
              <a:ext cx="1080120" cy="1080120"/>
            </a:xfrm>
            <a:prstGeom prst="rect">
              <a:avLst/>
            </a:prstGeom>
            <a:solidFill>
              <a:srgbClr val="18296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800"/>
            </a:p>
          </p:txBody>
        </p:sp>
      </p:grpSp>
      <p:sp>
        <p:nvSpPr>
          <p:cNvPr id="10" name="제목 1"/>
          <p:cNvSpPr txBox="1">
            <a:spLocks/>
          </p:cNvSpPr>
          <p:nvPr userDrawn="1"/>
        </p:nvSpPr>
        <p:spPr>
          <a:xfrm>
            <a:off x="5233647" y="3284985"/>
            <a:ext cx="2016224" cy="10673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3200" dirty="0">
                <a:solidFill>
                  <a:schemeClr val="bg1"/>
                </a:solidFill>
                <a:latin typeface="G마켓 산스 Bold" panose="02000000000000000000" pitchFamily="50" charset="-127"/>
                <a:ea typeface="G마켓 산스 Bold" panose="02000000000000000000" pitchFamily="50" charset="-127"/>
              </a:rPr>
              <a:t>회원가입</a:t>
            </a:r>
          </a:p>
        </p:txBody>
      </p:sp>
    </p:spTree>
    <p:extLst>
      <p:ext uri="{BB962C8B-B14F-4D97-AF65-F5344CB8AC3E}">
        <p14:creationId xmlns:p14="http://schemas.microsoft.com/office/powerpoint/2010/main" val="21754150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79525-07A0-42A3-8BF1-024B8300A480}" type="datetimeFigureOut">
              <a:rPr lang="ko-KR" altLang="en-US" smtClean="0"/>
              <a:t>2026-08-27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E4F0C-72E4-4F90-B6E8-A12F837E8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2582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79525-07A0-42A3-8BF1-024B8300A480}" type="datetimeFigureOut">
              <a:rPr lang="ko-KR" altLang="en-US" smtClean="0"/>
              <a:t>2026-08-27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E4F0C-72E4-4F90-B6E8-A12F837E8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24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79525-07A0-42A3-8BF1-024B8300A480}" type="datetimeFigureOut">
              <a:rPr lang="ko-KR" altLang="en-US" smtClean="0"/>
              <a:t>2026-08-27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E4F0C-72E4-4F90-B6E8-A12F837E8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0701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79525-07A0-42A3-8BF1-024B8300A480}" type="datetimeFigureOut">
              <a:rPr lang="ko-KR" altLang="en-US" smtClean="0"/>
              <a:t>2026-08-27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1E4F0C-72E4-4F90-B6E8-A12F837E8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1139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679525-07A0-42A3-8BF1-024B8300A480}" type="datetimeFigureOut">
              <a:rPr lang="ko-KR" altLang="en-US" smtClean="0"/>
              <a:t>2026-08-27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1E4F0C-72E4-4F90-B6E8-A12F837E87C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4477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2563" y="-2"/>
            <a:ext cx="9144000" cy="6290345"/>
          </a:xfrm>
          <a:prstGeom prst="rect">
            <a:avLst/>
          </a:prstGeom>
          <a:solidFill>
            <a:srgbClr val="0153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직사각형 16"/>
          <p:cNvSpPr/>
          <p:nvPr/>
        </p:nvSpPr>
        <p:spPr>
          <a:xfrm>
            <a:off x="0" y="2239473"/>
            <a:ext cx="9144000" cy="524443"/>
          </a:xfrm>
          <a:prstGeom prst="rect">
            <a:avLst/>
          </a:prstGeom>
          <a:solidFill>
            <a:srgbClr val="1829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8" name="그룹 17"/>
          <p:cNvGrpSpPr/>
          <p:nvPr/>
        </p:nvGrpSpPr>
        <p:grpSpPr>
          <a:xfrm>
            <a:off x="0" y="6251822"/>
            <a:ext cx="9144000" cy="620598"/>
            <a:chOff x="0" y="6251822"/>
            <a:chExt cx="9144000" cy="620598"/>
          </a:xfrm>
        </p:grpSpPr>
        <p:sp>
          <p:nvSpPr>
            <p:cNvPr id="19" name="직사각형 18"/>
            <p:cNvSpPr/>
            <p:nvPr/>
          </p:nvSpPr>
          <p:spPr>
            <a:xfrm>
              <a:off x="0" y="6251822"/>
              <a:ext cx="9144000" cy="62059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20" name="그림 1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23528" y="6423385"/>
              <a:ext cx="1105972" cy="315992"/>
            </a:xfrm>
            <a:prstGeom prst="rect">
              <a:avLst/>
            </a:prstGeom>
          </p:spPr>
        </p:pic>
        <p:sp>
          <p:nvSpPr>
            <p:cNvPr id="21" name="제목 1"/>
            <p:cNvSpPr txBox="1">
              <a:spLocks/>
            </p:cNvSpPr>
            <p:nvPr/>
          </p:nvSpPr>
          <p:spPr>
            <a:xfrm>
              <a:off x="1669386" y="6308662"/>
              <a:ext cx="4414782" cy="527447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Autofit/>
            </a:bodyPr>
            <a:lstStyle>
              <a:lvl1pPr algn="ctr" defTabSz="914400" rtl="0" eaLnBrk="1" latinLnBrk="1" hangingPunct="1"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pPr algn="l"/>
              <a:r>
                <a:rPr lang="en-US" altLang="ko-KR" sz="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</a:rPr>
                <a:t>COPYRIGHT ⓒ 2021 </a:t>
              </a:r>
              <a:r>
                <a:rPr lang="ko-KR" altLang="en-US" sz="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</a:rPr>
                <a:t>질병관리청 </a:t>
              </a:r>
              <a:r>
                <a:rPr lang="en-US" altLang="ko-KR" sz="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</a:rPr>
                <a:t>ALL RIGHTS RESERVED.</a:t>
              </a:r>
            </a:p>
            <a:p>
              <a:pPr algn="l"/>
              <a:r>
                <a:rPr lang="ko-KR" altLang="en-US" sz="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</a:rPr>
                <a:t>해당 매뉴얼의 모든 저작권은 </a:t>
              </a:r>
              <a:r>
                <a:rPr lang="en-US" altLang="ko-KR" sz="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</a:rPr>
                <a:t>2021 </a:t>
              </a:r>
              <a:r>
                <a:rPr lang="ko-KR" altLang="en-US" sz="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</a:rPr>
                <a:t>질병관리청에 있으므로 무단 배포 및 복제를 금합니다</a:t>
              </a:r>
              <a:r>
                <a:rPr lang="en-US" altLang="ko-KR" sz="8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함초롬돋움" panose="020B0604000101010101" pitchFamily="50" charset="-127"/>
                  <a:ea typeface="함초롬돋움" panose="020B0604000101010101" pitchFamily="50" charset="-127"/>
                </a:rPr>
                <a:t>.</a:t>
              </a:r>
              <a:endParaRPr lang="ko-KR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함초롬돋움" panose="020B0604000101010101" pitchFamily="50" charset="-127"/>
                <a:ea typeface="함초롬돋움" panose="020B0604000101010101" pitchFamily="50" charset="-127"/>
              </a:endParaRPr>
            </a:p>
          </p:txBody>
        </p:sp>
        <p:pic>
          <p:nvPicPr>
            <p:cNvPr id="22" name="그림 2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17610" y="6423385"/>
              <a:ext cx="1302862" cy="315992"/>
            </a:xfrm>
            <a:prstGeom prst="rect">
              <a:avLst/>
            </a:prstGeom>
          </p:spPr>
        </p:pic>
      </p:grpSp>
      <p:sp>
        <p:nvSpPr>
          <p:cNvPr id="16" name="제목 1"/>
          <p:cNvSpPr txBox="1">
            <a:spLocks/>
          </p:cNvSpPr>
          <p:nvPr/>
        </p:nvSpPr>
        <p:spPr>
          <a:xfrm>
            <a:off x="7092280" y="2248524"/>
            <a:ext cx="2051720" cy="52444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24163" indent="-2824163"/>
            <a:r>
              <a:rPr lang="en-US" altLang="ko-KR" sz="2000" dirty="0">
                <a:solidFill>
                  <a:srgbClr val="BFE6F5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000" dirty="0">
                <a:solidFill>
                  <a:srgbClr val="BFE6F5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의료기관용</a:t>
            </a:r>
            <a:r>
              <a:rPr lang="en-US" altLang="ko-KR" sz="2000" dirty="0">
                <a:solidFill>
                  <a:srgbClr val="BFE6F5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200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BE17C5D-EEF8-446B-AF5B-AF23736812F0}"/>
              </a:ext>
            </a:extLst>
          </p:cNvPr>
          <p:cNvSpPr txBox="1"/>
          <p:nvPr/>
        </p:nvSpPr>
        <p:spPr>
          <a:xfrm>
            <a:off x="1" y="835467"/>
            <a:ext cx="9141436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ko-KR" altLang="en-US" sz="3600" dirty="0">
                <a:solidFill>
                  <a:srgbClr val="FFFF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인플루엔자 세포배양 백신 </a:t>
            </a:r>
            <a:endParaRPr lang="en-US" altLang="ko-KR" sz="3600" dirty="0">
              <a:solidFill>
                <a:srgbClr val="FFFF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3600" dirty="0">
                <a:solidFill>
                  <a:srgbClr val="FFFF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보유여부 설정 및 확인</a:t>
            </a:r>
          </a:p>
        </p:txBody>
      </p:sp>
      <p:sp>
        <p:nvSpPr>
          <p:cNvPr id="11" name="제목 1">
            <a:extLst>
              <a:ext uri="{FF2B5EF4-FFF2-40B4-BE49-F238E27FC236}">
                <a16:creationId xmlns:a16="http://schemas.microsoft.com/office/drawing/2014/main" id="{1F39B073-7B38-4E83-BE21-9F9B413A4962}"/>
              </a:ext>
            </a:extLst>
          </p:cNvPr>
          <p:cNvSpPr txBox="1">
            <a:spLocks/>
          </p:cNvSpPr>
          <p:nvPr/>
        </p:nvSpPr>
        <p:spPr>
          <a:xfrm>
            <a:off x="7884368" y="5924816"/>
            <a:ext cx="1264758" cy="2880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0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+mn-ea"/>
                <a:ea typeface="+mn-ea"/>
              </a:rPr>
              <a:t>2026. 9.</a:t>
            </a:r>
          </a:p>
        </p:txBody>
      </p:sp>
    </p:spTree>
    <p:extLst>
      <p:ext uri="{BB962C8B-B14F-4D97-AF65-F5344CB8AC3E}">
        <p14:creationId xmlns:p14="http://schemas.microsoft.com/office/powerpoint/2010/main" val="42052558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2915816" y="1884283"/>
            <a:ext cx="4356992" cy="10673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sz="28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보유여부 설정 팝업 안내</a:t>
            </a:r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1871192" y="1484784"/>
            <a:ext cx="576064" cy="10673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2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endParaRPr lang="ko-KR" altLang="en-US" sz="320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" name="제목 1">
            <a:extLst>
              <a:ext uri="{FF2B5EF4-FFF2-40B4-BE49-F238E27FC236}">
                <a16:creationId xmlns:a16="http://schemas.microsoft.com/office/drawing/2014/main" id="{AC213CEB-99A5-4BD4-8718-810740CDC806}"/>
              </a:ext>
            </a:extLst>
          </p:cNvPr>
          <p:cNvSpPr txBox="1">
            <a:spLocks/>
          </p:cNvSpPr>
          <p:nvPr/>
        </p:nvSpPr>
        <p:spPr>
          <a:xfrm>
            <a:off x="2051720" y="2691334"/>
            <a:ext cx="5181422" cy="37762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1600" dirty="0">
                <a:solidFill>
                  <a:srgbClr val="FFFF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① 현물공급 인플루엔자등록시스템</a:t>
            </a:r>
            <a:r>
              <a:rPr lang="en-US" altLang="ko-KR" sz="1600" dirty="0">
                <a:solidFill>
                  <a:srgbClr val="FFFF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600" dirty="0">
                <a:solidFill>
                  <a:srgbClr val="FFFF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현물공급 참여기관</a:t>
            </a:r>
            <a:r>
              <a:rPr lang="en-US" altLang="ko-KR" sz="1600" dirty="0">
                <a:solidFill>
                  <a:srgbClr val="FFFF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1600" dirty="0">
              <a:solidFill>
                <a:srgbClr val="FFFF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527809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제목 1"/>
          <p:cNvSpPr txBox="1">
            <a:spLocks/>
          </p:cNvSpPr>
          <p:nvPr/>
        </p:nvSpPr>
        <p:spPr>
          <a:xfrm>
            <a:off x="8338964" y="246292"/>
            <a:ext cx="558426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4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</a:p>
        </p:txBody>
      </p:sp>
      <p:sp>
        <p:nvSpPr>
          <p:cNvPr id="23" name="标题 11"/>
          <p:cNvSpPr txBox="1">
            <a:spLocks/>
          </p:cNvSpPr>
          <p:nvPr/>
        </p:nvSpPr>
        <p:spPr>
          <a:xfrm>
            <a:off x="539552" y="5451998"/>
            <a:ext cx="8280920" cy="958038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50000"/>
              </a:lnSpc>
            </a:pPr>
            <a:r>
              <a:rPr lang="en-US" altLang="ko-KR" sz="1000" dirty="0">
                <a:latin typeface="+mn-ea"/>
                <a:ea typeface="+mn-ea"/>
              </a:rPr>
              <a:t>1. </a:t>
            </a:r>
            <a:r>
              <a:rPr lang="ko-KR" altLang="en-US" sz="1000" dirty="0" err="1">
                <a:latin typeface="+mn-ea"/>
                <a:ea typeface="+mn-ea"/>
              </a:rPr>
              <a:t>질병보건통합관리시스템</a:t>
            </a:r>
            <a:r>
              <a:rPr lang="ko-KR" altLang="en-US" sz="1000" dirty="0">
                <a:latin typeface="+mn-ea"/>
                <a:ea typeface="+mn-ea"/>
              </a:rPr>
              <a:t> 로그인 후</a:t>
            </a:r>
            <a:r>
              <a:rPr lang="en-US" altLang="ko-KR" sz="1000" dirty="0">
                <a:latin typeface="+mn-ea"/>
                <a:ea typeface="+mn-ea"/>
              </a:rPr>
              <a:t>, </a:t>
            </a:r>
            <a:r>
              <a:rPr lang="ko-KR" altLang="en-US" sz="1000" dirty="0">
                <a:latin typeface="+mn-ea"/>
                <a:ea typeface="+mn-ea"/>
              </a:rPr>
              <a:t>우측 상단 화면에서 </a:t>
            </a:r>
            <a:r>
              <a:rPr lang="en-US" altLang="ko-KR" sz="1000" dirty="0">
                <a:latin typeface="+mn-ea"/>
                <a:ea typeface="+mn-ea"/>
              </a:rPr>
              <a:t>‘</a:t>
            </a:r>
            <a:r>
              <a:rPr lang="ko-KR" altLang="en-US" sz="1000" dirty="0">
                <a:latin typeface="+mn-ea"/>
                <a:ea typeface="+mn-ea"/>
              </a:rPr>
              <a:t>예방접종관리</a:t>
            </a:r>
            <a:r>
              <a:rPr lang="en-US" altLang="ko-KR" sz="1000" dirty="0">
                <a:latin typeface="+mn-ea"/>
                <a:ea typeface="+mn-ea"/>
              </a:rPr>
              <a:t>’</a:t>
            </a:r>
            <a:r>
              <a:rPr lang="ko-KR" altLang="en-US" sz="1000" dirty="0">
                <a:latin typeface="+mn-ea"/>
                <a:ea typeface="+mn-ea"/>
              </a:rPr>
              <a:t>를 선택합니다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</a:p>
          <a:p>
            <a:pPr marL="157163" indent="-157163" algn="just">
              <a:lnSpc>
                <a:spcPct val="150000"/>
              </a:lnSpc>
            </a:pPr>
            <a:r>
              <a:rPr lang="en-US" altLang="ko-KR" sz="1000" dirty="0">
                <a:latin typeface="+mn-ea"/>
                <a:ea typeface="+mn-ea"/>
              </a:rPr>
              <a:t>2. </a:t>
            </a:r>
            <a:r>
              <a:rPr lang="ko-KR" altLang="en-US" sz="1000" dirty="0">
                <a:latin typeface="+mn-ea"/>
                <a:ea typeface="+mn-ea"/>
              </a:rPr>
              <a:t>화면 좌측의 </a:t>
            </a:r>
            <a:r>
              <a:rPr lang="en-US" altLang="ko-KR" sz="1000" dirty="0">
                <a:latin typeface="+mn-ea"/>
                <a:ea typeface="+mn-ea"/>
              </a:rPr>
              <a:t>‘</a:t>
            </a:r>
            <a:r>
              <a:rPr lang="ko-KR" altLang="en-US" sz="1000" dirty="0">
                <a:latin typeface="+mn-ea"/>
                <a:ea typeface="+mn-ea"/>
              </a:rPr>
              <a:t>국가예방접종사업 </a:t>
            </a:r>
            <a:r>
              <a:rPr lang="en-US" altLang="ko-KR" sz="1000" dirty="0">
                <a:latin typeface="+mn-ea"/>
                <a:ea typeface="+mn-ea"/>
              </a:rPr>
              <a:t>&gt; </a:t>
            </a:r>
            <a:r>
              <a:rPr lang="ko-KR" altLang="en-US" sz="1000" dirty="0">
                <a:latin typeface="+mn-ea"/>
                <a:ea typeface="+mn-ea"/>
              </a:rPr>
              <a:t>등록시스템 </a:t>
            </a:r>
            <a:r>
              <a:rPr lang="en-US" altLang="ko-KR" sz="1000" dirty="0">
                <a:latin typeface="+mn-ea"/>
                <a:ea typeface="+mn-ea"/>
              </a:rPr>
              <a:t>&gt; </a:t>
            </a:r>
            <a:r>
              <a:rPr lang="ko-KR" altLang="en-US" sz="1000" dirty="0" err="1">
                <a:latin typeface="+mn-ea"/>
                <a:ea typeface="+mn-ea"/>
              </a:rPr>
              <a:t>현물공급인플루엔자등록시스템</a:t>
            </a:r>
            <a:r>
              <a:rPr lang="en-US" altLang="ko-KR" sz="1000" dirty="0">
                <a:latin typeface="+mn-ea"/>
                <a:ea typeface="+mn-ea"/>
              </a:rPr>
              <a:t>’ </a:t>
            </a:r>
            <a:r>
              <a:rPr lang="ko-KR" altLang="en-US" sz="1000" dirty="0">
                <a:latin typeface="+mn-ea"/>
                <a:ea typeface="+mn-ea"/>
              </a:rPr>
              <a:t>순으로 클릭하거나</a:t>
            </a:r>
            <a:r>
              <a:rPr lang="en-US" altLang="ko-KR" sz="1000" dirty="0">
                <a:latin typeface="+mn-ea"/>
                <a:ea typeface="+mn-ea"/>
              </a:rPr>
              <a:t>, </a:t>
            </a:r>
          </a:p>
          <a:p>
            <a:pPr marL="157163" indent="-157163" algn="just">
              <a:lnSpc>
                <a:spcPct val="150000"/>
              </a:lnSpc>
            </a:pPr>
            <a:r>
              <a:rPr lang="en-US" altLang="ko-KR" sz="1000" dirty="0">
                <a:latin typeface="+mn-ea"/>
                <a:ea typeface="+mn-ea"/>
              </a:rPr>
              <a:t>   </a:t>
            </a:r>
            <a:r>
              <a:rPr lang="ko-KR" altLang="en-US" sz="1000" dirty="0">
                <a:latin typeface="+mn-ea"/>
                <a:ea typeface="+mn-ea"/>
              </a:rPr>
              <a:t>화면 중앙의 </a:t>
            </a:r>
            <a:r>
              <a:rPr lang="en-US" altLang="ko-KR" sz="1000" dirty="0">
                <a:latin typeface="+mn-ea"/>
                <a:ea typeface="+mn-ea"/>
              </a:rPr>
              <a:t>‘</a:t>
            </a:r>
            <a:r>
              <a:rPr lang="ko-KR" altLang="en-US" sz="1000" dirty="0">
                <a:latin typeface="+mn-ea"/>
                <a:ea typeface="+mn-ea"/>
              </a:rPr>
              <a:t>현물공급 인플루엔자등록시스템</a:t>
            </a:r>
            <a:r>
              <a:rPr lang="en-US" altLang="ko-KR" sz="1000" dirty="0">
                <a:latin typeface="+mn-ea"/>
                <a:ea typeface="+mn-ea"/>
              </a:rPr>
              <a:t>‘ </a:t>
            </a:r>
            <a:r>
              <a:rPr lang="ko-KR" altLang="en-US" sz="1000" dirty="0">
                <a:latin typeface="+mn-ea"/>
                <a:ea typeface="+mn-ea"/>
              </a:rPr>
              <a:t>배너를 클릭합니다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  <a:endParaRPr lang="en-US" altLang="ko-KR" sz="10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grpSp>
        <p:nvGrpSpPr>
          <p:cNvPr id="17" name="그룹 16">
            <a:extLst>
              <a:ext uri="{FF2B5EF4-FFF2-40B4-BE49-F238E27FC236}">
                <a16:creationId xmlns:a16="http://schemas.microsoft.com/office/drawing/2014/main" id="{929111F5-9705-442F-AB4D-DE6CF64ABE2C}"/>
              </a:ext>
            </a:extLst>
          </p:cNvPr>
          <p:cNvGrpSpPr/>
          <p:nvPr/>
        </p:nvGrpSpPr>
        <p:grpSpPr>
          <a:xfrm>
            <a:off x="668462" y="898934"/>
            <a:ext cx="7546062" cy="4477082"/>
            <a:chOff x="668462" y="898934"/>
            <a:chExt cx="7546062" cy="4477082"/>
          </a:xfrm>
        </p:grpSpPr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7D7B918D-4A87-4050-A25F-525F954C17D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56713" y="898934"/>
              <a:ext cx="7257811" cy="4477082"/>
            </a:xfrm>
            <a:prstGeom prst="rect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</p:pic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6982EAA6-761D-4BFB-9603-E33EFFB95B17}"/>
                </a:ext>
              </a:extLst>
            </p:cNvPr>
            <p:cNvSpPr/>
            <p:nvPr/>
          </p:nvSpPr>
          <p:spPr>
            <a:xfrm>
              <a:off x="6354529" y="1386000"/>
              <a:ext cx="1686758" cy="249643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>
                <a:defRPr lang="ko-KR"/>
              </a:pPr>
              <a:endParaRPr lang="ko-KR" altLang="en-US" dirty="0">
                <a:solidFill>
                  <a:schemeClr val="tx1"/>
                </a:solidFill>
                <a:latin typeface="굴림"/>
                <a:ea typeface="굴림"/>
                <a:cs typeface="+mn-cs"/>
              </a:endParaRPr>
            </a:p>
          </p:txBody>
        </p:sp>
        <p:sp>
          <p:nvSpPr>
            <p:cNvPr id="9" name="직사각형 8">
              <a:extLst>
                <a:ext uri="{FF2B5EF4-FFF2-40B4-BE49-F238E27FC236}">
                  <a16:creationId xmlns:a16="http://schemas.microsoft.com/office/drawing/2014/main" id="{A6BF813A-70D7-4060-855A-AB9E22081C9A}"/>
                </a:ext>
              </a:extLst>
            </p:cNvPr>
            <p:cNvSpPr/>
            <p:nvPr/>
          </p:nvSpPr>
          <p:spPr>
            <a:xfrm>
              <a:off x="4987545" y="3418000"/>
              <a:ext cx="1330125" cy="507455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>
                <a:defRPr lang="ko-KR"/>
              </a:pPr>
              <a:endParaRPr lang="ko-KR" altLang="en-US">
                <a:solidFill>
                  <a:schemeClr val="tx1"/>
                </a:solidFill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0" name="타원 9">
              <a:extLst>
                <a:ext uri="{FF2B5EF4-FFF2-40B4-BE49-F238E27FC236}">
                  <a16:creationId xmlns:a16="http://schemas.microsoft.com/office/drawing/2014/main" id="{7BF08F83-AC0C-40D8-98A1-0FF60858EC55}"/>
                </a:ext>
              </a:extLst>
            </p:cNvPr>
            <p:cNvSpPr/>
            <p:nvPr/>
          </p:nvSpPr>
          <p:spPr>
            <a:xfrm>
              <a:off x="6078311" y="1400895"/>
              <a:ext cx="219173" cy="218268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1</a:t>
              </a:r>
              <a:endParaRPr lang="ko-KR" altLang="en-US" sz="1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1" name="타원 10">
              <a:extLst>
                <a:ext uri="{FF2B5EF4-FFF2-40B4-BE49-F238E27FC236}">
                  <a16:creationId xmlns:a16="http://schemas.microsoft.com/office/drawing/2014/main" id="{30E744D2-FDEB-47DB-BE04-7FE29F048393}"/>
                </a:ext>
              </a:extLst>
            </p:cNvPr>
            <p:cNvSpPr/>
            <p:nvPr/>
          </p:nvSpPr>
          <p:spPr>
            <a:xfrm>
              <a:off x="668462" y="2590189"/>
              <a:ext cx="219173" cy="218268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2</a:t>
              </a:r>
              <a:endParaRPr lang="ko-KR" altLang="en-US" sz="1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4" name="타원 13">
              <a:extLst>
                <a:ext uri="{FF2B5EF4-FFF2-40B4-BE49-F238E27FC236}">
                  <a16:creationId xmlns:a16="http://schemas.microsoft.com/office/drawing/2014/main" id="{2D76B662-A8DB-4CAE-840B-2AE3C4DEB0FB}"/>
                </a:ext>
              </a:extLst>
            </p:cNvPr>
            <p:cNvSpPr/>
            <p:nvPr/>
          </p:nvSpPr>
          <p:spPr>
            <a:xfrm>
              <a:off x="5543020" y="3172916"/>
              <a:ext cx="219173" cy="218268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2</a:t>
              </a:r>
              <a:endParaRPr lang="ko-KR" altLang="en-US" sz="1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id="{4EE4CDAB-7F05-47BC-B096-659037C6C4FC}"/>
                </a:ext>
              </a:extLst>
            </p:cNvPr>
            <p:cNvGrpSpPr/>
            <p:nvPr/>
          </p:nvGrpSpPr>
          <p:grpSpPr>
            <a:xfrm>
              <a:off x="907303" y="2392499"/>
              <a:ext cx="1327897" cy="581610"/>
              <a:chOff x="907303" y="2392499"/>
              <a:chExt cx="1327897" cy="581610"/>
            </a:xfrm>
          </p:grpSpPr>
          <p:sp>
            <p:nvSpPr>
              <p:cNvPr id="7" name="직사각형 6">
                <a:extLst>
                  <a:ext uri="{FF2B5EF4-FFF2-40B4-BE49-F238E27FC236}">
                    <a16:creationId xmlns:a16="http://schemas.microsoft.com/office/drawing/2014/main" id="{9F04A133-E13A-4F94-8F9A-789B8A6E58B8}"/>
                  </a:ext>
                </a:extLst>
              </p:cNvPr>
              <p:cNvSpPr/>
              <p:nvPr/>
            </p:nvSpPr>
            <p:spPr>
              <a:xfrm>
                <a:off x="946638" y="2392499"/>
                <a:ext cx="1288562" cy="581610"/>
              </a:xfrm>
              <a:prstGeom prst="rect">
                <a:avLst/>
              </a:prstGeom>
              <a:noFill/>
              <a:ln w="19050">
                <a:solidFill>
                  <a:srgbClr val="FF0000"/>
                </a:solidFill>
                <a:prstDash val="sysDash"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none" anchor="ctr"/>
              <a:lstStyle/>
              <a:p>
                <a:pPr algn="ctr">
                  <a:defRPr lang="ko-KR"/>
                </a:pPr>
                <a:endParaRPr lang="ko-KR" altLang="en-US">
                  <a:solidFill>
                    <a:schemeClr val="tx1"/>
                  </a:solidFill>
                  <a:latin typeface="굴림"/>
                  <a:ea typeface="굴림"/>
                  <a:cs typeface="+mn-cs"/>
                </a:endParaRPr>
              </a:p>
            </p:txBody>
          </p:sp>
          <p:sp>
            <p:nvSpPr>
              <p:cNvPr id="4" name="직사각형 3">
                <a:extLst>
                  <a:ext uri="{FF2B5EF4-FFF2-40B4-BE49-F238E27FC236}">
                    <a16:creationId xmlns:a16="http://schemas.microsoft.com/office/drawing/2014/main" id="{A239C88B-2A87-4D02-8D96-48C962D191E7}"/>
                  </a:ext>
                </a:extLst>
              </p:cNvPr>
              <p:cNvSpPr/>
              <p:nvPr/>
            </p:nvSpPr>
            <p:spPr>
              <a:xfrm>
                <a:off x="907303" y="2655741"/>
                <a:ext cx="288031" cy="288032"/>
              </a:xfrm>
              <a:prstGeom prst="rect">
                <a:avLst/>
              </a:prstGeom>
              <a:no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200" b="1" dirty="0">
                    <a:solidFill>
                      <a:srgbClr val="FF0000"/>
                    </a:solidFill>
                  </a:rPr>
                  <a:t>√</a:t>
                </a:r>
              </a:p>
            </p:txBody>
          </p:sp>
        </p:grpSp>
      </p:grpSp>
      <p:sp>
        <p:nvSpPr>
          <p:cNvPr id="18" name="제목 1">
            <a:extLst>
              <a:ext uri="{FF2B5EF4-FFF2-40B4-BE49-F238E27FC236}">
                <a16:creationId xmlns:a16="http://schemas.microsoft.com/office/drawing/2014/main" id="{BA2BC762-2FC4-4139-989D-37167CF8CE02}"/>
              </a:ext>
            </a:extLst>
          </p:cNvPr>
          <p:cNvSpPr txBox="1">
            <a:spLocks/>
          </p:cNvSpPr>
          <p:nvPr/>
        </p:nvSpPr>
        <p:spPr>
          <a:xfrm>
            <a:off x="377595" y="260648"/>
            <a:ext cx="6138623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1600" dirty="0"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인플루엔자 세포배양 백신 보유여부 설정 및 확인 </a:t>
            </a:r>
            <a:r>
              <a:rPr lang="en-US" altLang="ko-KR" sz="1400" dirty="0"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| </a:t>
            </a:r>
            <a:r>
              <a:rPr lang="ko-KR" altLang="en-US" sz="1400" dirty="0">
                <a:solidFill>
                  <a:schemeClr val="accent6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메뉴경로</a:t>
            </a:r>
            <a:endParaRPr lang="en-US" altLang="ko-KR" sz="1400" dirty="0">
              <a:solidFill>
                <a:schemeClr val="accent6">
                  <a:lumMod val="5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50C3C1C0-8BF3-4FBB-92FA-9CE660FCB9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5229" y="3008320"/>
            <a:ext cx="1234792" cy="961804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6351B5C8-151D-43AC-98E3-7E8AF6B98DD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5408" b="55964"/>
          <a:stretch/>
        </p:blipFill>
        <p:spPr>
          <a:xfrm>
            <a:off x="1204394" y="2763972"/>
            <a:ext cx="1015627" cy="186151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574E5BAA-7B5E-4661-ACDA-9118F02AA2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5775" y="2763971"/>
            <a:ext cx="1072800" cy="119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072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제목 1"/>
          <p:cNvSpPr txBox="1">
            <a:spLocks/>
          </p:cNvSpPr>
          <p:nvPr/>
        </p:nvSpPr>
        <p:spPr>
          <a:xfrm>
            <a:off x="8338964" y="246292"/>
            <a:ext cx="558426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4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</a:p>
        </p:txBody>
      </p:sp>
      <p:sp>
        <p:nvSpPr>
          <p:cNvPr id="23" name="标题 11"/>
          <p:cNvSpPr txBox="1">
            <a:spLocks/>
          </p:cNvSpPr>
          <p:nvPr/>
        </p:nvSpPr>
        <p:spPr>
          <a:xfrm>
            <a:off x="539552" y="5451998"/>
            <a:ext cx="8424936" cy="958038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ko-KR" altLang="en-US" sz="1000" dirty="0">
                <a:latin typeface="+mn-ea"/>
                <a:ea typeface="+mn-ea"/>
              </a:rPr>
              <a:t>현물공급 인플루엔자등록시스템이 열리고 인플루엔자 세포배양 백신 보유여부 체크 안내 팝업이 나타납니다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</a:p>
          <a:p>
            <a:pPr algn="l">
              <a:lnSpc>
                <a:spcPct val="150000"/>
              </a:lnSpc>
            </a:pPr>
            <a:r>
              <a:rPr lang="en-US" altLang="ko-KR" sz="1000" dirty="0">
                <a:latin typeface="+mn-ea"/>
                <a:ea typeface="+mn-ea"/>
              </a:rPr>
              <a:t>1. </a:t>
            </a:r>
            <a:r>
              <a:rPr lang="ko-KR" altLang="en-US" sz="1000" dirty="0">
                <a:latin typeface="+mn-ea"/>
                <a:ea typeface="+mn-ea"/>
              </a:rPr>
              <a:t>팝업 내용을 확인하고 인플루엔자 세포배양 백신 보유 여부</a:t>
            </a:r>
            <a:r>
              <a:rPr lang="en-US" altLang="ko-KR" sz="1000" dirty="0">
                <a:latin typeface="+mn-ea"/>
                <a:ea typeface="+mn-ea"/>
              </a:rPr>
              <a:t>(</a:t>
            </a:r>
            <a:r>
              <a:rPr lang="ko-KR" altLang="en-US" sz="1000" dirty="0">
                <a:latin typeface="+mn-ea"/>
                <a:ea typeface="+mn-ea"/>
              </a:rPr>
              <a:t>보유</a:t>
            </a:r>
            <a:r>
              <a:rPr lang="en-US" altLang="ko-KR" sz="1000" dirty="0">
                <a:latin typeface="+mn-ea"/>
                <a:ea typeface="+mn-ea"/>
              </a:rPr>
              <a:t>, </a:t>
            </a:r>
            <a:r>
              <a:rPr lang="ko-KR" altLang="en-US" sz="1000" dirty="0" err="1">
                <a:latin typeface="+mn-ea"/>
                <a:ea typeface="+mn-ea"/>
              </a:rPr>
              <a:t>미보유</a:t>
            </a:r>
            <a:r>
              <a:rPr lang="ko-KR" altLang="en-US" sz="1000" dirty="0">
                <a:latin typeface="+mn-ea"/>
                <a:ea typeface="+mn-ea"/>
              </a:rPr>
              <a:t> 중 선택</a:t>
            </a:r>
            <a:r>
              <a:rPr lang="en-US" altLang="ko-KR" sz="1000" dirty="0">
                <a:latin typeface="+mn-ea"/>
                <a:ea typeface="+mn-ea"/>
              </a:rPr>
              <a:t>) </a:t>
            </a:r>
            <a:r>
              <a:rPr lang="ko-KR" altLang="en-US" sz="1000" dirty="0">
                <a:latin typeface="+mn-ea"/>
                <a:ea typeface="+mn-ea"/>
              </a:rPr>
              <a:t>선택 후 </a:t>
            </a:r>
            <a:r>
              <a:rPr lang="en-US" altLang="ko-KR" sz="1000" dirty="0">
                <a:latin typeface="+mn-ea"/>
                <a:ea typeface="+mn-ea"/>
              </a:rPr>
              <a:t>‘</a:t>
            </a:r>
            <a:r>
              <a:rPr lang="ko-KR" altLang="en-US" sz="1000" dirty="0">
                <a:latin typeface="+mn-ea"/>
                <a:ea typeface="+mn-ea"/>
              </a:rPr>
              <a:t>저장</a:t>
            </a:r>
            <a:r>
              <a:rPr lang="en-US" altLang="ko-KR" sz="1000" dirty="0">
                <a:latin typeface="+mn-ea"/>
                <a:ea typeface="+mn-ea"/>
              </a:rPr>
              <a:t>’ </a:t>
            </a:r>
            <a:r>
              <a:rPr lang="ko-KR" altLang="en-US" sz="1000" dirty="0">
                <a:latin typeface="+mn-ea"/>
                <a:ea typeface="+mn-ea"/>
              </a:rPr>
              <a:t>버튼을 클릭합니다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  <a:endParaRPr lang="en-US" altLang="ko-KR" sz="10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18" name="제목 1">
            <a:extLst>
              <a:ext uri="{FF2B5EF4-FFF2-40B4-BE49-F238E27FC236}">
                <a16:creationId xmlns:a16="http://schemas.microsoft.com/office/drawing/2014/main" id="{BA2BC762-2FC4-4139-989D-37167CF8CE02}"/>
              </a:ext>
            </a:extLst>
          </p:cNvPr>
          <p:cNvSpPr txBox="1">
            <a:spLocks/>
          </p:cNvSpPr>
          <p:nvPr/>
        </p:nvSpPr>
        <p:spPr>
          <a:xfrm>
            <a:off x="377595" y="260648"/>
            <a:ext cx="6138623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1600" dirty="0"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인플루엔자 세포배양 백신 보유여부 설정 및 확인 </a:t>
            </a:r>
            <a:r>
              <a:rPr lang="en-US" altLang="ko-KR" sz="1400" dirty="0"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| </a:t>
            </a:r>
            <a:r>
              <a:rPr lang="ko-KR" altLang="en-US" sz="1400" dirty="0">
                <a:solidFill>
                  <a:schemeClr val="accent6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보유정보 설정</a:t>
            </a:r>
            <a:endParaRPr lang="en-US" altLang="ko-KR" sz="1400" dirty="0">
              <a:solidFill>
                <a:schemeClr val="accent6">
                  <a:lumMod val="5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30" name="그룹 29">
            <a:extLst>
              <a:ext uri="{FF2B5EF4-FFF2-40B4-BE49-F238E27FC236}">
                <a16:creationId xmlns:a16="http://schemas.microsoft.com/office/drawing/2014/main" id="{CCCA061B-7D18-48E4-B14F-DD2D79467088}"/>
              </a:ext>
            </a:extLst>
          </p:cNvPr>
          <p:cNvGrpSpPr/>
          <p:nvPr/>
        </p:nvGrpSpPr>
        <p:grpSpPr>
          <a:xfrm>
            <a:off x="707091" y="906414"/>
            <a:ext cx="7729818" cy="4462122"/>
            <a:chOff x="707091" y="906414"/>
            <a:chExt cx="7729818" cy="4462122"/>
          </a:xfrm>
        </p:grpSpPr>
        <p:grpSp>
          <p:nvGrpSpPr>
            <p:cNvPr id="25" name="그룹 24">
              <a:extLst>
                <a:ext uri="{FF2B5EF4-FFF2-40B4-BE49-F238E27FC236}">
                  <a16:creationId xmlns:a16="http://schemas.microsoft.com/office/drawing/2014/main" id="{7FC3E701-575B-4768-8436-C203FA05D62E}"/>
                </a:ext>
              </a:extLst>
            </p:cNvPr>
            <p:cNvGrpSpPr/>
            <p:nvPr/>
          </p:nvGrpSpPr>
          <p:grpSpPr>
            <a:xfrm>
              <a:off x="707091" y="906414"/>
              <a:ext cx="7729818" cy="4462122"/>
              <a:chOff x="707091" y="906414"/>
              <a:chExt cx="7729818" cy="4462122"/>
            </a:xfrm>
          </p:grpSpPr>
          <p:pic>
            <p:nvPicPr>
              <p:cNvPr id="22" name="그림 21">
                <a:extLst>
                  <a:ext uri="{FF2B5EF4-FFF2-40B4-BE49-F238E27FC236}">
                    <a16:creationId xmlns:a16="http://schemas.microsoft.com/office/drawing/2014/main" id="{F4ABE9B2-4711-4634-A2FF-FF273E55339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707091" y="906414"/>
                <a:ext cx="7729818" cy="4462122"/>
              </a:xfrm>
              <a:prstGeom prst="rect">
                <a:avLst/>
              </a:prstGeom>
              <a:ln>
                <a:solidFill>
                  <a:schemeClr val="bg1">
                    <a:lumMod val="50000"/>
                  </a:schemeClr>
                </a:solidFill>
              </a:ln>
            </p:spPr>
          </p:pic>
          <p:pic>
            <p:nvPicPr>
              <p:cNvPr id="24" name="그림 23">
                <a:extLst>
                  <a:ext uri="{FF2B5EF4-FFF2-40B4-BE49-F238E27FC236}">
                    <a16:creationId xmlns:a16="http://schemas.microsoft.com/office/drawing/2014/main" id="{4E07CF58-D72E-4201-A1E8-5FAC4857EF4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826172" y="2348880"/>
                <a:ext cx="3491656" cy="1363336"/>
              </a:xfrm>
              <a:prstGeom prst="rect">
                <a:avLst/>
              </a:prstGeom>
              <a:ln w="19050">
                <a:solidFill>
                  <a:srgbClr val="00B050"/>
                </a:solidFill>
              </a:ln>
            </p:spPr>
          </p:pic>
        </p:grpSp>
        <p:sp>
          <p:nvSpPr>
            <p:cNvPr id="26" name="타원 25">
              <a:extLst>
                <a:ext uri="{FF2B5EF4-FFF2-40B4-BE49-F238E27FC236}">
                  <a16:creationId xmlns:a16="http://schemas.microsoft.com/office/drawing/2014/main" id="{5D62FA92-380D-47EE-A119-2C402A0D692C}"/>
                </a:ext>
              </a:extLst>
            </p:cNvPr>
            <p:cNvSpPr/>
            <p:nvPr/>
          </p:nvSpPr>
          <p:spPr>
            <a:xfrm>
              <a:off x="4461833" y="2088881"/>
              <a:ext cx="219173" cy="218268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1</a:t>
              </a:r>
              <a:endParaRPr lang="ko-KR" altLang="en-US" sz="1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778971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제목 1"/>
          <p:cNvSpPr txBox="1">
            <a:spLocks/>
          </p:cNvSpPr>
          <p:nvPr/>
        </p:nvSpPr>
        <p:spPr>
          <a:xfrm>
            <a:off x="8338964" y="246292"/>
            <a:ext cx="558426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4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</a:p>
        </p:txBody>
      </p:sp>
      <p:sp>
        <p:nvSpPr>
          <p:cNvPr id="23" name="标题 11"/>
          <p:cNvSpPr txBox="1">
            <a:spLocks/>
          </p:cNvSpPr>
          <p:nvPr/>
        </p:nvSpPr>
        <p:spPr>
          <a:xfrm>
            <a:off x="539552" y="5451998"/>
            <a:ext cx="8424936" cy="958038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altLang="ko-KR" sz="1000" dirty="0">
                <a:latin typeface="+mn-ea"/>
                <a:ea typeface="+mn-ea"/>
              </a:rPr>
              <a:t>※ </a:t>
            </a:r>
            <a:r>
              <a:rPr lang="ko-KR" altLang="en-US" sz="1000" dirty="0">
                <a:latin typeface="+mn-ea"/>
                <a:ea typeface="+mn-ea"/>
              </a:rPr>
              <a:t>인플루엔자 세포배양 백신 보유여부 정보 수정이 필요한 경우 </a:t>
            </a:r>
            <a:r>
              <a:rPr lang="en-US" altLang="ko-KR" sz="1000" dirty="0">
                <a:latin typeface="+mn-ea"/>
                <a:ea typeface="+mn-ea"/>
              </a:rPr>
              <a:t>‘</a:t>
            </a:r>
            <a:r>
              <a:rPr lang="ko-KR" altLang="en-US" sz="1000" dirty="0">
                <a:latin typeface="+mn-ea"/>
                <a:ea typeface="+mn-ea"/>
              </a:rPr>
              <a:t>의료기관정보</a:t>
            </a:r>
            <a:r>
              <a:rPr lang="en-US" altLang="ko-KR" sz="1000" dirty="0">
                <a:latin typeface="+mn-ea"/>
                <a:ea typeface="+mn-ea"/>
              </a:rPr>
              <a:t>’ </a:t>
            </a:r>
            <a:r>
              <a:rPr lang="ko-KR" altLang="en-US" sz="1000" dirty="0">
                <a:latin typeface="+mn-ea"/>
                <a:ea typeface="+mn-ea"/>
              </a:rPr>
              <a:t>메뉴에서 처리 가능</a:t>
            </a:r>
            <a:endParaRPr lang="en-US" altLang="ko-KR" sz="1000" dirty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1000" dirty="0">
                <a:latin typeface="+mn-ea"/>
                <a:ea typeface="+mn-ea"/>
              </a:rPr>
              <a:t>1. ‘</a:t>
            </a:r>
            <a:r>
              <a:rPr lang="ko-KR" altLang="en-US" sz="1000" dirty="0">
                <a:latin typeface="+mn-ea"/>
                <a:ea typeface="+mn-ea"/>
              </a:rPr>
              <a:t>기관관리 </a:t>
            </a:r>
            <a:r>
              <a:rPr lang="en-US" altLang="ko-KR" sz="1000" dirty="0">
                <a:latin typeface="+mn-ea"/>
                <a:ea typeface="+mn-ea"/>
              </a:rPr>
              <a:t>&gt; </a:t>
            </a:r>
            <a:r>
              <a:rPr lang="ko-KR" altLang="en-US" sz="1000" dirty="0">
                <a:latin typeface="+mn-ea"/>
                <a:ea typeface="+mn-ea"/>
              </a:rPr>
              <a:t>의료기관정보</a:t>
            </a:r>
            <a:r>
              <a:rPr lang="en-US" altLang="ko-KR" sz="1000" dirty="0">
                <a:latin typeface="+mn-ea"/>
                <a:ea typeface="+mn-ea"/>
              </a:rPr>
              <a:t>’ </a:t>
            </a:r>
            <a:r>
              <a:rPr lang="ko-KR" altLang="en-US" sz="1000" dirty="0">
                <a:latin typeface="+mn-ea"/>
                <a:ea typeface="+mn-ea"/>
              </a:rPr>
              <a:t>순으로 클릭합니다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</a:p>
          <a:p>
            <a:pPr algn="l">
              <a:lnSpc>
                <a:spcPct val="150000"/>
              </a:lnSpc>
            </a:pPr>
            <a:r>
              <a:rPr lang="en-US" altLang="ko-KR" sz="1000" dirty="0">
                <a:latin typeface="+mn-ea"/>
                <a:ea typeface="+mn-ea"/>
              </a:rPr>
              <a:t>2. </a:t>
            </a:r>
            <a:r>
              <a:rPr lang="ko-KR" altLang="en-US" sz="1000" dirty="0">
                <a:latin typeface="+mn-ea"/>
                <a:ea typeface="+mn-ea"/>
              </a:rPr>
              <a:t>화면 중앙의 </a:t>
            </a:r>
            <a:r>
              <a:rPr lang="en-US" altLang="ko-KR" sz="1000" dirty="0">
                <a:latin typeface="+mn-ea"/>
                <a:ea typeface="+mn-ea"/>
              </a:rPr>
              <a:t>‘</a:t>
            </a:r>
            <a:r>
              <a:rPr lang="ko-KR" altLang="en-US" sz="1000" dirty="0">
                <a:latin typeface="+mn-ea"/>
                <a:ea typeface="+mn-ea"/>
              </a:rPr>
              <a:t>인플루엔자 세포배양 백신 보유 여부</a:t>
            </a:r>
            <a:r>
              <a:rPr lang="en-US" altLang="ko-KR" sz="1000" dirty="0">
                <a:latin typeface="+mn-ea"/>
                <a:ea typeface="+mn-ea"/>
              </a:rPr>
              <a:t>‘ </a:t>
            </a:r>
            <a:r>
              <a:rPr lang="ko-KR" altLang="en-US" sz="1000" dirty="0">
                <a:latin typeface="+mn-ea"/>
                <a:ea typeface="+mn-ea"/>
              </a:rPr>
              <a:t>란에서 정보 수정 후</a:t>
            </a:r>
            <a:r>
              <a:rPr lang="en-US" altLang="ko-KR" sz="1000" dirty="0">
                <a:latin typeface="+mn-ea"/>
                <a:ea typeface="+mn-ea"/>
              </a:rPr>
              <a:t>, 3. </a:t>
            </a:r>
            <a:r>
              <a:rPr lang="ko-KR" altLang="en-US" sz="1000" dirty="0">
                <a:latin typeface="+mn-ea"/>
                <a:ea typeface="+mn-ea"/>
              </a:rPr>
              <a:t>화면 우측 상단의 </a:t>
            </a:r>
            <a:r>
              <a:rPr lang="en-US" altLang="ko-KR" sz="1000" dirty="0">
                <a:latin typeface="+mn-ea"/>
                <a:ea typeface="+mn-ea"/>
              </a:rPr>
              <a:t>‘</a:t>
            </a:r>
            <a:r>
              <a:rPr lang="ko-KR" altLang="en-US" sz="1000" dirty="0">
                <a:latin typeface="+mn-ea"/>
                <a:ea typeface="+mn-ea"/>
              </a:rPr>
              <a:t>저장</a:t>
            </a:r>
            <a:r>
              <a:rPr lang="en-US" altLang="ko-KR" sz="1000" dirty="0">
                <a:latin typeface="+mn-ea"/>
                <a:ea typeface="+mn-ea"/>
              </a:rPr>
              <a:t>‘ </a:t>
            </a:r>
            <a:r>
              <a:rPr lang="ko-KR" altLang="en-US" sz="1000" dirty="0">
                <a:latin typeface="+mn-ea"/>
                <a:ea typeface="+mn-ea"/>
              </a:rPr>
              <a:t>버튼을 클릭합니다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  <a:r>
              <a:rPr lang="ko-KR" altLang="en-US" sz="1000" dirty="0">
                <a:latin typeface="+mn-ea"/>
                <a:ea typeface="+mn-ea"/>
              </a:rPr>
              <a:t> </a:t>
            </a:r>
            <a:endParaRPr lang="en-US" altLang="ko-KR" sz="10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18" name="제목 1">
            <a:extLst>
              <a:ext uri="{FF2B5EF4-FFF2-40B4-BE49-F238E27FC236}">
                <a16:creationId xmlns:a16="http://schemas.microsoft.com/office/drawing/2014/main" id="{BA2BC762-2FC4-4139-989D-37167CF8CE02}"/>
              </a:ext>
            </a:extLst>
          </p:cNvPr>
          <p:cNvSpPr txBox="1">
            <a:spLocks/>
          </p:cNvSpPr>
          <p:nvPr/>
        </p:nvSpPr>
        <p:spPr>
          <a:xfrm>
            <a:off x="377595" y="260648"/>
            <a:ext cx="6138623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1600" dirty="0"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인플루엔자 세포배양 백신 보유여부 설정 및 확인 </a:t>
            </a:r>
            <a:r>
              <a:rPr lang="en-US" altLang="ko-KR" sz="1400" dirty="0"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| </a:t>
            </a:r>
            <a:r>
              <a:rPr lang="ko-KR" altLang="en-US" sz="1400" dirty="0">
                <a:solidFill>
                  <a:schemeClr val="accent6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보유정보 수정</a:t>
            </a:r>
            <a:endParaRPr lang="en-US" altLang="ko-KR" sz="1400" dirty="0">
              <a:solidFill>
                <a:schemeClr val="accent6">
                  <a:lumMod val="5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CEBF2FD8-8E01-4E47-8939-9CF8FE28B327}"/>
              </a:ext>
            </a:extLst>
          </p:cNvPr>
          <p:cNvGrpSpPr/>
          <p:nvPr/>
        </p:nvGrpSpPr>
        <p:grpSpPr>
          <a:xfrm>
            <a:off x="450816" y="900729"/>
            <a:ext cx="7978661" cy="4462122"/>
            <a:chOff x="450816" y="900729"/>
            <a:chExt cx="7978661" cy="4462122"/>
          </a:xfrm>
        </p:grpSpPr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9E48A60E-16C3-4153-85EF-53AFB91B6F6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07091" y="900729"/>
              <a:ext cx="7722386" cy="4462122"/>
            </a:xfrm>
            <a:prstGeom prst="rect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</p:pic>
        <p:sp>
          <p:nvSpPr>
            <p:cNvPr id="14" name="직사각형 13">
              <a:extLst>
                <a:ext uri="{FF2B5EF4-FFF2-40B4-BE49-F238E27FC236}">
                  <a16:creationId xmlns:a16="http://schemas.microsoft.com/office/drawing/2014/main" id="{19E575E4-CC0D-41CA-8293-5245DF8007BF}"/>
                </a:ext>
              </a:extLst>
            </p:cNvPr>
            <p:cNvSpPr/>
            <p:nvPr/>
          </p:nvSpPr>
          <p:spPr>
            <a:xfrm>
              <a:off x="3357100" y="2947525"/>
              <a:ext cx="1872208" cy="202075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>
                <a:defRPr lang="ko-KR"/>
              </a:pPr>
              <a:endParaRPr lang="ko-KR" altLang="en-US">
                <a:solidFill>
                  <a:schemeClr val="tx1"/>
                </a:solidFill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5" name="타원 14">
              <a:extLst>
                <a:ext uri="{FF2B5EF4-FFF2-40B4-BE49-F238E27FC236}">
                  <a16:creationId xmlns:a16="http://schemas.microsoft.com/office/drawing/2014/main" id="{D66B7752-E13E-44BF-BA73-BC0F8ABA4801}"/>
                </a:ext>
              </a:extLst>
            </p:cNvPr>
            <p:cNvSpPr/>
            <p:nvPr/>
          </p:nvSpPr>
          <p:spPr>
            <a:xfrm>
              <a:off x="3104088" y="2929390"/>
              <a:ext cx="219173" cy="218268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2</a:t>
              </a:r>
              <a:endParaRPr lang="ko-KR" altLang="en-US" sz="1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087B9A98-57F3-4A4F-86CF-A13E700E3AEA}"/>
                </a:ext>
              </a:extLst>
            </p:cNvPr>
            <p:cNvSpPr/>
            <p:nvPr/>
          </p:nvSpPr>
          <p:spPr>
            <a:xfrm>
              <a:off x="701645" y="2715491"/>
              <a:ext cx="1108682" cy="37869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>
                <a:defRPr lang="ko-KR"/>
              </a:pPr>
              <a:endParaRPr lang="ko-KR" altLang="en-US">
                <a:solidFill>
                  <a:schemeClr val="tx1"/>
                </a:solidFill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090B8051-7430-411C-97AD-96C5C1669E24}"/>
                </a:ext>
              </a:extLst>
            </p:cNvPr>
            <p:cNvSpPr/>
            <p:nvPr/>
          </p:nvSpPr>
          <p:spPr>
            <a:xfrm>
              <a:off x="450816" y="2798069"/>
              <a:ext cx="219173" cy="218268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1</a:t>
              </a:r>
              <a:endParaRPr lang="ko-KR" altLang="en-US" sz="1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23FEAD6D-F766-47AF-B809-CB7D2B9E689F}"/>
                </a:ext>
              </a:extLst>
            </p:cNvPr>
            <p:cNvSpPr/>
            <p:nvPr/>
          </p:nvSpPr>
          <p:spPr>
            <a:xfrm>
              <a:off x="7342591" y="1428143"/>
              <a:ext cx="314354" cy="188221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>
                <a:defRPr lang="ko-KR"/>
              </a:pPr>
              <a:endParaRPr lang="ko-KR" altLang="en-US">
                <a:solidFill>
                  <a:schemeClr val="tx1"/>
                </a:solidFill>
                <a:latin typeface="굴림"/>
                <a:ea typeface="굴림"/>
                <a:cs typeface="+mn-cs"/>
              </a:endParaRPr>
            </a:p>
          </p:txBody>
        </p:sp>
        <p:sp>
          <p:nvSpPr>
            <p:cNvPr id="20" name="타원 19">
              <a:extLst>
                <a:ext uri="{FF2B5EF4-FFF2-40B4-BE49-F238E27FC236}">
                  <a16:creationId xmlns:a16="http://schemas.microsoft.com/office/drawing/2014/main" id="{BD80D423-00B3-4457-9901-C86024C94906}"/>
                </a:ext>
              </a:extLst>
            </p:cNvPr>
            <p:cNvSpPr/>
            <p:nvPr/>
          </p:nvSpPr>
          <p:spPr>
            <a:xfrm>
              <a:off x="7100009" y="1428143"/>
              <a:ext cx="219173" cy="218268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3</a:t>
              </a:r>
              <a:endParaRPr lang="ko-KR" altLang="en-US" sz="1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897476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2915816" y="1884283"/>
            <a:ext cx="4356992" cy="10673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sz="28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보유여부 설정 팝업 안내</a:t>
            </a:r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1871192" y="1484784"/>
            <a:ext cx="576064" cy="10673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2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endParaRPr lang="ko-KR" altLang="en-US" sz="320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8" name="제목 1">
            <a:extLst>
              <a:ext uri="{FF2B5EF4-FFF2-40B4-BE49-F238E27FC236}">
                <a16:creationId xmlns:a16="http://schemas.microsoft.com/office/drawing/2014/main" id="{6D299EA5-1C6D-4A0B-B9F9-F71FBE23FDF4}"/>
              </a:ext>
            </a:extLst>
          </p:cNvPr>
          <p:cNvSpPr txBox="1">
            <a:spLocks/>
          </p:cNvSpPr>
          <p:nvPr/>
        </p:nvSpPr>
        <p:spPr>
          <a:xfrm>
            <a:off x="2051720" y="2708920"/>
            <a:ext cx="5253430" cy="37762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ko-KR" altLang="en-US" sz="1600" dirty="0">
                <a:solidFill>
                  <a:srgbClr val="FFFF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② 예방접종통합관리시스템</a:t>
            </a:r>
            <a:r>
              <a:rPr lang="en-US" altLang="ko-KR" sz="1600" dirty="0">
                <a:solidFill>
                  <a:srgbClr val="FFFF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600" dirty="0" err="1">
                <a:solidFill>
                  <a:srgbClr val="FFFF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민간개별구매</a:t>
            </a:r>
            <a:r>
              <a:rPr lang="ko-KR" altLang="en-US" sz="1600" dirty="0">
                <a:solidFill>
                  <a:srgbClr val="FFFF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참여기관</a:t>
            </a:r>
            <a:r>
              <a:rPr lang="en-US" altLang="ko-KR" sz="1600" dirty="0">
                <a:solidFill>
                  <a:srgbClr val="FFFF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1600" dirty="0">
              <a:solidFill>
                <a:srgbClr val="FFFF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400269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그림 14">
            <a:extLst>
              <a:ext uri="{FF2B5EF4-FFF2-40B4-BE49-F238E27FC236}">
                <a16:creationId xmlns:a16="http://schemas.microsoft.com/office/drawing/2014/main" id="{9A4E9F57-1BED-430D-8B48-3820F00CBE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6713" y="898934"/>
            <a:ext cx="7257811" cy="4477082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3" name="제목 1"/>
          <p:cNvSpPr txBox="1">
            <a:spLocks/>
          </p:cNvSpPr>
          <p:nvPr/>
        </p:nvSpPr>
        <p:spPr>
          <a:xfrm>
            <a:off x="8338964" y="246292"/>
            <a:ext cx="558426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4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7</a:t>
            </a:r>
          </a:p>
        </p:txBody>
      </p:sp>
      <p:sp>
        <p:nvSpPr>
          <p:cNvPr id="8" name="제목 1"/>
          <p:cNvSpPr txBox="1">
            <a:spLocks/>
          </p:cNvSpPr>
          <p:nvPr/>
        </p:nvSpPr>
        <p:spPr>
          <a:xfrm>
            <a:off x="377595" y="260648"/>
            <a:ext cx="6138623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1600" dirty="0"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인플루엔자 세포배양 백신 보유여부 설정 및 확인 </a:t>
            </a:r>
            <a:r>
              <a:rPr lang="en-US" altLang="ko-KR" sz="1400" dirty="0"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| </a:t>
            </a:r>
            <a:r>
              <a:rPr lang="ko-KR" altLang="en-US" sz="1400" dirty="0">
                <a:solidFill>
                  <a:schemeClr val="accent6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메뉴경로</a:t>
            </a:r>
            <a:r>
              <a:rPr lang="en-US" altLang="ko-KR" sz="1400" dirty="0">
                <a:solidFill>
                  <a:schemeClr val="accent6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(1)</a:t>
            </a:r>
          </a:p>
        </p:txBody>
      </p:sp>
      <p:sp>
        <p:nvSpPr>
          <p:cNvPr id="23" name="标题 11"/>
          <p:cNvSpPr txBox="1">
            <a:spLocks/>
          </p:cNvSpPr>
          <p:nvPr/>
        </p:nvSpPr>
        <p:spPr>
          <a:xfrm>
            <a:off x="539552" y="5451998"/>
            <a:ext cx="8357838" cy="958038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just">
              <a:lnSpc>
                <a:spcPct val="150000"/>
              </a:lnSpc>
            </a:pPr>
            <a:r>
              <a:rPr lang="en-US" altLang="ko-KR" sz="1000" dirty="0">
                <a:latin typeface="+mn-ea"/>
                <a:ea typeface="+mn-ea"/>
              </a:rPr>
              <a:t>1. </a:t>
            </a:r>
            <a:r>
              <a:rPr lang="ko-KR" altLang="en-US" sz="1000" dirty="0" err="1">
                <a:latin typeface="+mn-ea"/>
                <a:ea typeface="+mn-ea"/>
              </a:rPr>
              <a:t>질병보건통합관리시스템</a:t>
            </a:r>
            <a:r>
              <a:rPr lang="ko-KR" altLang="en-US" sz="1000" dirty="0">
                <a:latin typeface="+mn-ea"/>
                <a:ea typeface="+mn-ea"/>
              </a:rPr>
              <a:t> 로그인 후</a:t>
            </a:r>
            <a:r>
              <a:rPr lang="en-US" altLang="ko-KR" sz="1000" dirty="0">
                <a:latin typeface="+mn-ea"/>
                <a:ea typeface="+mn-ea"/>
              </a:rPr>
              <a:t>, </a:t>
            </a:r>
            <a:r>
              <a:rPr lang="ko-KR" altLang="en-US" sz="1000" dirty="0">
                <a:latin typeface="+mn-ea"/>
                <a:ea typeface="+mn-ea"/>
              </a:rPr>
              <a:t>우측 상단 화면에서 </a:t>
            </a:r>
            <a:r>
              <a:rPr lang="en-US" altLang="ko-KR" sz="1000" dirty="0">
                <a:latin typeface="+mn-ea"/>
                <a:ea typeface="+mn-ea"/>
              </a:rPr>
              <a:t>‘</a:t>
            </a:r>
            <a:r>
              <a:rPr lang="ko-KR" altLang="en-US" sz="1000" dirty="0">
                <a:latin typeface="+mn-ea"/>
                <a:ea typeface="+mn-ea"/>
              </a:rPr>
              <a:t>예방접종관리</a:t>
            </a:r>
            <a:r>
              <a:rPr lang="en-US" altLang="ko-KR" sz="1000" dirty="0">
                <a:latin typeface="+mn-ea"/>
                <a:ea typeface="+mn-ea"/>
              </a:rPr>
              <a:t>’</a:t>
            </a:r>
            <a:r>
              <a:rPr lang="ko-KR" altLang="en-US" sz="1000" dirty="0">
                <a:latin typeface="+mn-ea"/>
                <a:ea typeface="+mn-ea"/>
              </a:rPr>
              <a:t>를 선택합니다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</a:p>
          <a:p>
            <a:pPr marL="128588" indent="-128588" algn="just">
              <a:lnSpc>
                <a:spcPct val="150000"/>
              </a:lnSpc>
            </a:pPr>
            <a:r>
              <a:rPr lang="en-US" altLang="ko-KR" sz="1000" dirty="0">
                <a:latin typeface="+mn-ea"/>
                <a:ea typeface="+mn-ea"/>
              </a:rPr>
              <a:t>2. </a:t>
            </a:r>
            <a:r>
              <a:rPr lang="ko-KR" altLang="en-US" sz="1000" dirty="0">
                <a:latin typeface="+mn-ea"/>
                <a:ea typeface="+mn-ea"/>
              </a:rPr>
              <a:t>화면 좌측의 </a:t>
            </a:r>
            <a:r>
              <a:rPr lang="en-US" altLang="ko-KR" sz="1000" dirty="0">
                <a:latin typeface="+mn-ea"/>
                <a:ea typeface="+mn-ea"/>
              </a:rPr>
              <a:t>‘</a:t>
            </a:r>
            <a:r>
              <a:rPr lang="ko-KR" altLang="en-US" sz="1000" dirty="0">
                <a:latin typeface="+mn-ea"/>
                <a:ea typeface="+mn-ea"/>
              </a:rPr>
              <a:t>국가예방접종사업 </a:t>
            </a:r>
            <a:r>
              <a:rPr lang="en-US" altLang="ko-KR" sz="1000" dirty="0">
                <a:latin typeface="+mn-ea"/>
                <a:ea typeface="+mn-ea"/>
              </a:rPr>
              <a:t>&gt; </a:t>
            </a:r>
            <a:r>
              <a:rPr lang="ko-KR" altLang="en-US" sz="1000" dirty="0">
                <a:latin typeface="+mn-ea"/>
                <a:ea typeface="+mn-ea"/>
              </a:rPr>
              <a:t>등록시스템 </a:t>
            </a:r>
            <a:r>
              <a:rPr lang="en-US" altLang="ko-KR" sz="1000" dirty="0">
                <a:latin typeface="+mn-ea"/>
                <a:ea typeface="+mn-ea"/>
              </a:rPr>
              <a:t>&gt; </a:t>
            </a:r>
            <a:r>
              <a:rPr lang="ko-KR" altLang="en-US" sz="1000" dirty="0">
                <a:latin typeface="+mn-ea"/>
                <a:ea typeface="+mn-ea"/>
              </a:rPr>
              <a:t>예방접종통합관리시스템</a:t>
            </a:r>
            <a:r>
              <a:rPr lang="en-US" altLang="ko-KR" sz="1000" dirty="0">
                <a:latin typeface="+mn-ea"/>
                <a:ea typeface="+mn-ea"/>
              </a:rPr>
              <a:t>’ </a:t>
            </a:r>
            <a:r>
              <a:rPr lang="ko-KR" altLang="en-US" sz="1000" dirty="0">
                <a:latin typeface="+mn-ea"/>
                <a:ea typeface="+mn-ea"/>
              </a:rPr>
              <a:t>순으로 클릭하거나</a:t>
            </a:r>
            <a:r>
              <a:rPr lang="en-US" altLang="ko-KR" sz="1000" dirty="0">
                <a:latin typeface="+mn-ea"/>
                <a:ea typeface="+mn-ea"/>
              </a:rPr>
              <a:t>, </a:t>
            </a:r>
          </a:p>
          <a:p>
            <a:pPr marL="128588" indent="-128588" algn="just">
              <a:lnSpc>
                <a:spcPct val="150000"/>
              </a:lnSpc>
            </a:pPr>
            <a:r>
              <a:rPr lang="en-US" altLang="ko-KR" sz="1000" dirty="0">
                <a:latin typeface="+mn-ea"/>
                <a:ea typeface="+mn-ea"/>
              </a:rPr>
              <a:t>   </a:t>
            </a:r>
            <a:r>
              <a:rPr lang="ko-KR" altLang="en-US" sz="1000" dirty="0">
                <a:latin typeface="+mn-ea"/>
                <a:ea typeface="+mn-ea"/>
              </a:rPr>
              <a:t>화면 중앙의 </a:t>
            </a:r>
            <a:r>
              <a:rPr lang="en-US" altLang="ko-KR" sz="1000" dirty="0">
                <a:latin typeface="+mn-ea"/>
                <a:ea typeface="+mn-ea"/>
              </a:rPr>
              <a:t>‘</a:t>
            </a:r>
            <a:r>
              <a:rPr lang="ko-KR" altLang="en-US" sz="1000" dirty="0">
                <a:latin typeface="+mn-ea"/>
                <a:ea typeface="+mn-ea"/>
              </a:rPr>
              <a:t>예방접종통합관리시스템</a:t>
            </a:r>
            <a:r>
              <a:rPr lang="en-US" altLang="ko-KR" sz="1000" dirty="0">
                <a:latin typeface="+mn-ea"/>
                <a:ea typeface="+mn-ea"/>
              </a:rPr>
              <a:t>‘ </a:t>
            </a:r>
            <a:r>
              <a:rPr lang="ko-KR" altLang="en-US" sz="1000" dirty="0" err="1">
                <a:latin typeface="+mn-ea"/>
                <a:ea typeface="+mn-ea"/>
              </a:rPr>
              <a:t>베너를</a:t>
            </a:r>
            <a:r>
              <a:rPr lang="ko-KR" altLang="en-US" sz="1000" dirty="0">
                <a:latin typeface="+mn-ea"/>
                <a:ea typeface="+mn-ea"/>
              </a:rPr>
              <a:t> 클릭합니다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  <a:endParaRPr lang="en-US" altLang="ko-KR" sz="10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6982EAA6-761D-4BFB-9603-E33EFFB95B17}"/>
              </a:ext>
            </a:extLst>
          </p:cNvPr>
          <p:cNvSpPr/>
          <p:nvPr/>
        </p:nvSpPr>
        <p:spPr>
          <a:xfrm>
            <a:off x="6354529" y="1386000"/>
            <a:ext cx="1686758" cy="249643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 lang="ko-KR"/>
            </a:pPr>
            <a:endParaRPr lang="ko-KR" altLang="en-US">
              <a:solidFill>
                <a:schemeClr val="tx1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9F04A133-E13A-4F94-8F9A-789B8A6E58B8}"/>
              </a:ext>
            </a:extLst>
          </p:cNvPr>
          <p:cNvSpPr/>
          <p:nvPr/>
        </p:nvSpPr>
        <p:spPr>
          <a:xfrm>
            <a:off x="946638" y="2410691"/>
            <a:ext cx="1279326" cy="341745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 lang="ko-KR"/>
            </a:pPr>
            <a:endParaRPr lang="ko-KR" altLang="en-US">
              <a:solidFill>
                <a:schemeClr val="tx1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A6BF813A-70D7-4060-855A-AB9E22081C9A}"/>
              </a:ext>
            </a:extLst>
          </p:cNvPr>
          <p:cNvSpPr/>
          <p:nvPr/>
        </p:nvSpPr>
        <p:spPr>
          <a:xfrm>
            <a:off x="3629801" y="3418000"/>
            <a:ext cx="1330125" cy="507455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 lang="ko-KR"/>
            </a:pPr>
            <a:endParaRPr lang="ko-KR" altLang="en-US">
              <a:solidFill>
                <a:schemeClr val="tx1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10" name="타원 9">
            <a:extLst>
              <a:ext uri="{FF2B5EF4-FFF2-40B4-BE49-F238E27FC236}">
                <a16:creationId xmlns:a16="http://schemas.microsoft.com/office/drawing/2014/main" id="{7BF08F83-AC0C-40D8-98A1-0FF60858EC55}"/>
              </a:ext>
            </a:extLst>
          </p:cNvPr>
          <p:cNvSpPr/>
          <p:nvPr/>
        </p:nvSpPr>
        <p:spPr>
          <a:xfrm>
            <a:off x="6078311" y="1400895"/>
            <a:ext cx="219173" cy="218268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endParaRPr lang="ko-KR" altLang="en-US" sz="1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1" name="타원 10">
            <a:extLst>
              <a:ext uri="{FF2B5EF4-FFF2-40B4-BE49-F238E27FC236}">
                <a16:creationId xmlns:a16="http://schemas.microsoft.com/office/drawing/2014/main" id="{30E744D2-FDEB-47DB-BE04-7FE29F048393}"/>
              </a:ext>
            </a:extLst>
          </p:cNvPr>
          <p:cNvSpPr/>
          <p:nvPr/>
        </p:nvSpPr>
        <p:spPr>
          <a:xfrm>
            <a:off x="679784" y="2462985"/>
            <a:ext cx="219173" cy="218268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endParaRPr lang="ko-KR" altLang="en-US" sz="1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4" name="타원 13">
            <a:extLst>
              <a:ext uri="{FF2B5EF4-FFF2-40B4-BE49-F238E27FC236}">
                <a16:creationId xmlns:a16="http://schemas.microsoft.com/office/drawing/2014/main" id="{2D76B662-A8DB-4CAE-840B-2AE3C4DEB0FB}"/>
              </a:ext>
            </a:extLst>
          </p:cNvPr>
          <p:cNvSpPr/>
          <p:nvPr/>
        </p:nvSpPr>
        <p:spPr>
          <a:xfrm>
            <a:off x="4185276" y="3172916"/>
            <a:ext cx="219173" cy="218268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endParaRPr lang="ko-KR" altLang="en-US" sz="1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2D9A788C-4CFB-4D28-8D9D-9D0A2A327F6C}"/>
              </a:ext>
            </a:extLst>
          </p:cNvPr>
          <p:cNvSpPr/>
          <p:nvPr/>
        </p:nvSpPr>
        <p:spPr>
          <a:xfrm>
            <a:off x="946638" y="2410691"/>
            <a:ext cx="1279326" cy="341745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 lang="ko-KR"/>
            </a:pPr>
            <a:endParaRPr lang="ko-KR" altLang="en-US">
              <a:solidFill>
                <a:schemeClr val="tx1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C8586D19-2073-4D9D-83C8-EAC197F6F7E1}"/>
              </a:ext>
            </a:extLst>
          </p:cNvPr>
          <p:cNvSpPr/>
          <p:nvPr/>
        </p:nvSpPr>
        <p:spPr>
          <a:xfrm>
            <a:off x="679784" y="2462985"/>
            <a:ext cx="219173" cy="218268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endParaRPr lang="ko-KR" altLang="en-US" sz="1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17" name="그림 16">
            <a:extLst>
              <a:ext uri="{FF2B5EF4-FFF2-40B4-BE49-F238E27FC236}">
                <a16:creationId xmlns:a16="http://schemas.microsoft.com/office/drawing/2014/main" id="{1139CFB3-F73D-4A4E-A19F-AE075236B3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5229" y="3008320"/>
            <a:ext cx="1234792" cy="961804"/>
          </a:xfrm>
          <a:prstGeom prst="rect">
            <a:avLst/>
          </a:prstGeom>
        </p:spPr>
      </p:pic>
      <p:pic>
        <p:nvPicPr>
          <p:cNvPr id="18" name="그림 17">
            <a:extLst>
              <a:ext uri="{FF2B5EF4-FFF2-40B4-BE49-F238E27FC236}">
                <a16:creationId xmlns:a16="http://schemas.microsoft.com/office/drawing/2014/main" id="{19CF8778-C291-4489-8DEC-25810EC278B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5408" b="55964"/>
          <a:stretch/>
        </p:blipFill>
        <p:spPr>
          <a:xfrm>
            <a:off x="1204394" y="2763972"/>
            <a:ext cx="1015627" cy="186151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0C74FB48-BF97-4EC4-9505-5D3215DE11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5775" y="2763971"/>
            <a:ext cx="1072800" cy="119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6972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제목 1"/>
          <p:cNvSpPr txBox="1">
            <a:spLocks/>
          </p:cNvSpPr>
          <p:nvPr/>
        </p:nvSpPr>
        <p:spPr>
          <a:xfrm>
            <a:off x="8338964" y="246292"/>
            <a:ext cx="558426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4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8</a:t>
            </a:r>
          </a:p>
        </p:txBody>
      </p:sp>
      <p:sp>
        <p:nvSpPr>
          <p:cNvPr id="8" name="제목 1"/>
          <p:cNvSpPr txBox="1">
            <a:spLocks/>
          </p:cNvSpPr>
          <p:nvPr/>
        </p:nvSpPr>
        <p:spPr>
          <a:xfrm>
            <a:off x="377595" y="260648"/>
            <a:ext cx="6138623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1600" dirty="0"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인플루엔자 세포배양 백신 보유여부 설정 및 확인 </a:t>
            </a:r>
            <a:r>
              <a:rPr lang="en-US" altLang="ko-KR" sz="1400" dirty="0"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| </a:t>
            </a:r>
            <a:r>
              <a:rPr lang="ko-KR" altLang="en-US" sz="1400" dirty="0">
                <a:solidFill>
                  <a:schemeClr val="accent6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메뉴경로</a:t>
            </a:r>
            <a:r>
              <a:rPr lang="en-US" altLang="ko-KR" sz="1400" dirty="0">
                <a:solidFill>
                  <a:schemeClr val="accent6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(2)</a:t>
            </a:r>
          </a:p>
        </p:txBody>
      </p:sp>
      <p:sp>
        <p:nvSpPr>
          <p:cNvPr id="23" name="标题 11"/>
          <p:cNvSpPr txBox="1">
            <a:spLocks/>
          </p:cNvSpPr>
          <p:nvPr/>
        </p:nvSpPr>
        <p:spPr>
          <a:xfrm>
            <a:off x="539552" y="5451998"/>
            <a:ext cx="8424936" cy="958038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altLang="ko-KR" sz="1000" dirty="0">
                <a:latin typeface="+mn-ea"/>
                <a:ea typeface="+mn-ea"/>
              </a:rPr>
              <a:t>1. </a:t>
            </a:r>
            <a:r>
              <a:rPr lang="ko-KR" altLang="en-US" sz="1000" dirty="0">
                <a:latin typeface="+mn-ea"/>
                <a:ea typeface="+mn-ea"/>
              </a:rPr>
              <a:t>예방접종통합관리시스템 화면 상단의 </a:t>
            </a:r>
            <a:r>
              <a:rPr lang="en-US" altLang="ko-KR" sz="1000" dirty="0">
                <a:latin typeface="+mn-ea"/>
                <a:ea typeface="+mn-ea"/>
              </a:rPr>
              <a:t>‘</a:t>
            </a:r>
            <a:r>
              <a:rPr lang="ko-KR" altLang="en-US" sz="1000" dirty="0">
                <a:latin typeface="+mn-ea"/>
                <a:ea typeface="+mn-ea"/>
              </a:rPr>
              <a:t>메뉴보기 </a:t>
            </a:r>
            <a:r>
              <a:rPr lang="en-US" altLang="ko-KR" sz="1000" dirty="0">
                <a:latin typeface="+mn-ea"/>
                <a:ea typeface="+mn-ea"/>
              </a:rPr>
              <a:t>&gt; </a:t>
            </a:r>
            <a:r>
              <a:rPr lang="ko-KR" altLang="en-US" sz="1000" dirty="0">
                <a:latin typeface="+mn-ea"/>
                <a:ea typeface="+mn-ea"/>
              </a:rPr>
              <a:t>등록업무 </a:t>
            </a:r>
            <a:r>
              <a:rPr lang="en-US" altLang="ko-KR" sz="1000" dirty="0">
                <a:latin typeface="+mn-ea"/>
                <a:ea typeface="+mn-ea"/>
              </a:rPr>
              <a:t>&gt; </a:t>
            </a:r>
            <a:r>
              <a:rPr lang="ko-KR" altLang="en-US" sz="1000" dirty="0">
                <a:latin typeface="+mn-ea"/>
                <a:ea typeface="+mn-ea"/>
              </a:rPr>
              <a:t>예방접종등록</a:t>
            </a:r>
            <a:r>
              <a:rPr lang="en-US" altLang="ko-KR" sz="1000" dirty="0">
                <a:latin typeface="+mn-ea"/>
                <a:ea typeface="+mn-ea"/>
              </a:rPr>
              <a:t>’ </a:t>
            </a:r>
            <a:r>
              <a:rPr lang="ko-KR" altLang="en-US" sz="1000" dirty="0">
                <a:latin typeface="+mn-ea"/>
                <a:ea typeface="+mn-ea"/>
              </a:rPr>
              <a:t>메뉴 순으로 클릭합니다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  <a:endParaRPr lang="en-US" altLang="ko-KR" sz="10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09A704B2-CBB2-410F-91A3-FFC243F036C7}"/>
              </a:ext>
            </a:extLst>
          </p:cNvPr>
          <p:cNvGrpSpPr/>
          <p:nvPr/>
        </p:nvGrpSpPr>
        <p:grpSpPr>
          <a:xfrm>
            <a:off x="1102713" y="904523"/>
            <a:ext cx="6714492" cy="4476328"/>
            <a:chOff x="1102713" y="904523"/>
            <a:chExt cx="6714492" cy="4476328"/>
          </a:xfrm>
        </p:grpSpPr>
        <p:pic>
          <p:nvPicPr>
            <p:cNvPr id="15" name="그림 14">
              <a:extLst>
                <a:ext uri="{FF2B5EF4-FFF2-40B4-BE49-F238E27FC236}">
                  <a16:creationId xmlns:a16="http://schemas.microsoft.com/office/drawing/2014/main" id="{97389A71-C959-45B9-B0A0-E05A4B7DFFE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102713" y="904523"/>
              <a:ext cx="6714492" cy="4476328"/>
            </a:xfrm>
            <a:prstGeom prst="rect">
              <a:avLst/>
            </a:prstGeom>
          </p:spPr>
        </p:pic>
        <p:grpSp>
          <p:nvGrpSpPr>
            <p:cNvPr id="20" name="그룹 19">
              <a:extLst>
                <a:ext uri="{FF2B5EF4-FFF2-40B4-BE49-F238E27FC236}">
                  <a16:creationId xmlns:a16="http://schemas.microsoft.com/office/drawing/2014/main" id="{E3DA0F89-82AE-4057-BFE1-080AE9711622}"/>
                </a:ext>
              </a:extLst>
            </p:cNvPr>
            <p:cNvGrpSpPr/>
            <p:nvPr/>
          </p:nvGrpSpPr>
          <p:grpSpPr>
            <a:xfrm>
              <a:off x="2594264" y="1069398"/>
              <a:ext cx="2354368" cy="980020"/>
              <a:chOff x="2594264" y="1069398"/>
              <a:chExt cx="2354368" cy="980020"/>
            </a:xfrm>
          </p:grpSpPr>
          <p:pic>
            <p:nvPicPr>
              <p:cNvPr id="12" name="그림 11">
                <a:extLst>
                  <a:ext uri="{FF2B5EF4-FFF2-40B4-BE49-F238E27FC236}">
                    <a16:creationId xmlns:a16="http://schemas.microsoft.com/office/drawing/2014/main" id="{C0FF4FC6-4C2D-4B6C-8228-B0922A90FF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594264" y="1069398"/>
                <a:ext cx="1240532" cy="980020"/>
              </a:xfrm>
              <a:prstGeom prst="rect">
                <a:avLst/>
              </a:prstGeom>
            </p:spPr>
          </p:pic>
          <p:pic>
            <p:nvPicPr>
              <p:cNvPr id="19" name="그림 18">
                <a:extLst>
                  <a:ext uri="{FF2B5EF4-FFF2-40B4-BE49-F238E27FC236}">
                    <a16:creationId xmlns:a16="http://schemas.microsoft.com/office/drawing/2014/main" id="{F82012F0-2FA1-4F5F-81A7-6104193919D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837617" y="1074875"/>
                <a:ext cx="1111015" cy="486070"/>
              </a:xfrm>
              <a:prstGeom prst="rect">
                <a:avLst/>
              </a:prstGeom>
            </p:spPr>
          </p:pic>
        </p:grpSp>
      </p:grpSp>
      <p:sp>
        <p:nvSpPr>
          <p:cNvPr id="16" name="직사각형 15">
            <a:extLst>
              <a:ext uri="{FF2B5EF4-FFF2-40B4-BE49-F238E27FC236}">
                <a16:creationId xmlns:a16="http://schemas.microsoft.com/office/drawing/2014/main" id="{6CF2EBD7-E66B-4989-8FA5-2B358BB69B58}"/>
              </a:ext>
            </a:extLst>
          </p:cNvPr>
          <p:cNvSpPr/>
          <p:nvPr/>
        </p:nvSpPr>
        <p:spPr>
          <a:xfrm>
            <a:off x="2599974" y="1076568"/>
            <a:ext cx="2332244" cy="170341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 lang="ko-KR"/>
            </a:pPr>
            <a:endParaRPr lang="ko-KR" altLang="en-US">
              <a:solidFill>
                <a:schemeClr val="tx1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17" name="타원 16">
            <a:extLst>
              <a:ext uri="{FF2B5EF4-FFF2-40B4-BE49-F238E27FC236}">
                <a16:creationId xmlns:a16="http://schemas.microsoft.com/office/drawing/2014/main" id="{6A3E6E02-5F32-4748-AA5E-825306D2D12F}"/>
              </a:ext>
            </a:extLst>
          </p:cNvPr>
          <p:cNvSpPr/>
          <p:nvPr/>
        </p:nvSpPr>
        <p:spPr>
          <a:xfrm>
            <a:off x="2346036" y="1051408"/>
            <a:ext cx="219173" cy="218268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endParaRPr lang="ko-KR" altLang="en-US" sz="1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516324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제목 1"/>
          <p:cNvSpPr txBox="1">
            <a:spLocks/>
          </p:cNvSpPr>
          <p:nvPr/>
        </p:nvSpPr>
        <p:spPr>
          <a:xfrm>
            <a:off x="8338964" y="246292"/>
            <a:ext cx="558426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4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9</a:t>
            </a:r>
          </a:p>
        </p:txBody>
      </p:sp>
      <p:sp>
        <p:nvSpPr>
          <p:cNvPr id="8" name="제목 1"/>
          <p:cNvSpPr txBox="1">
            <a:spLocks/>
          </p:cNvSpPr>
          <p:nvPr/>
        </p:nvSpPr>
        <p:spPr>
          <a:xfrm>
            <a:off x="377595" y="260648"/>
            <a:ext cx="6138623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1600" dirty="0"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인플루엔자 세포배양 백신 보유여부 설정 및 확인 </a:t>
            </a:r>
            <a:r>
              <a:rPr lang="en-US" altLang="ko-KR" sz="1400" dirty="0"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| </a:t>
            </a:r>
            <a:r>
              <a:rPr lang="ko-KR" altLang="en-US" sz="1400" dirty="0">
                <a:solidFill>
                  <a:schemeClr val="accent6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보유정보 설정</a:t>
            </a:r>
            <a:endParaRPr lang="en-US" altLang="ko-KR" sz="1400" dirty="0">
              <a:solidFill>
                <a:schemeClr val="accent6">
                  <a:lumMod val="5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3" name="标题 11"/>
          <p:cNvSpPr txBox="1">
            <a:spLocks/>
          </p:cNvSpPr>
          <p:nvPr/>
        </p:nvSpPr>
        <p:spPr>
          <a:xfrm>
            <a:off x="539552" y="5451998"/>
            <a:ext cx="8424936" cy="958038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altLang="ko-KR" sz="1000" dirty="0">
                <a:latin typeface="+mn-ea"/>
                <a:ea typeface="+mn-ea"/>
              </a:rPr>
              <a:t>1. </a:t>
            </a:r>
            <a:r>
              <a:rPr lang="ko-KR" altLang="en-US" sz="1000" dirty="0">
                <a:latin typeface="+mn-ea"/>
                <a:ea typeface="+mn-ea"/>
              </a:rPr>
              <a:t>팝업 내용을 확인하고 인플루엔자 세포배양 백신 보유 여부</a:t>
            </a:r>
            <a:r>
              <a:rPr lang="en-US" altLang="ko-KR" sz="1000" dirty="0">
                <a:latin typeface="+mn-ea"/>
                <a:ea typeface="+mn-ea"/>
              </a:rPr>
              <a:t>(</a:t>
            </a:r>
            <a:r>
              <a:rPr lang="ko-KR" altLang="en-US" sz="1000" dirty="0">
                <a:latin typeface="+mn-ea"/>
                <a:ea typeface="+mn-ea"/>
              </a:rPr>
              <a:t>보유</a:t>
            </a:r>
            <a:r>
              <a:rPr lang="en-US" altLang="ko-KR" sz="1000" dirty="0">
                <a:latin typeface="+mn-ea"/>
                <a:ea typeface="+mn-ea"/>
              </a:rPr>
              <a:t>, </a:t>
            </a:r>
            <a:r>
              <a:rPr lang="ko-KR" altLang="en-US" sz="1000" dirty="0" err="1">
                <a:latin typeface="+mn-ea"/>
                <a:ea typeface="+mn-ea"/>
              </a:rPr>
              <a:t>미보유</a:t>
            </a:r>
            <a:r>
              <a:rPr lang="ko-KR" altLang="en-US" sz="1000" dirty="0">
                <a:latin typeface="+mn-ea"/>
                <a:ea typeface="+mn-ea"/>
              </a:rPr>
              <a:t> 중 선택</a:t>
            </a:r>
            <a:r>
              <a:rPr lang="en-US" altLang="ko-KR" sz="1000" dirty="0">
                <a:latin typeface="+mn-ea"/>
                <a:ea typeface="+mn-ea"/>
              </a:rPr>
              <a:t>) </a:t>
            </a:r>
            <a:r>
              <a:rPr lang="ko-KR" altLang="en-US" sz="1000" dirty="0">
                <a:latin typeface="+mn-ea"/>
                <a:ea typeface="+mn-ea"/>
              </a:rPr>
              <a:t>선택 후 </a:t>
            </a:r>
            <a:r>
              <a:rPr lang="en-US" altLang="ko-KR" sz="1000" dirty="0">
                <a:latin typeface="+mn-ea"/>
                <a:ea typeface="+mn-ea"/>
              </a:rPr>
              <a:t>‘</a:t>
            </a:r>
            <a:r>
              <a:rPr lang="ko-KR" altLang="en-US" sz="1000" dirty="0">
                <a:latin typeface="+mn-ea"/>
                <a:ea typeface="+mn-ea"/>
              </a:rPr>
              <a:t>저장</a:t>
            </a:r>
            <a:r>
              <a:rPr lang="en-US" altLang="ko-KR" sz="1000" dirty="0">
                <a:latin typeface="+mn-ea"/>
                <a:ea typeface="+mn-ea"/>
              </a:rPr>
              <a:t>’ </a:t>
            </a:r>
            <a:r>
              <a:rPr lang="ko-KR" altLang="en-US" sz="1000" dirty="0">
                <a:latin typeface="+mn-ea"/>
                <a:ea typeface="+mn-ea"/>
              </a:rPr>
              <a:t>버튼을 클릭합니다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  <a:endParaRPr lang="en-US" altLang="ko-KR" sz="10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7A04F7B9-1645-4642-A8DF-7916A711DDF2}"/>
              </a:ext>
            </a:extLst>
          </p:cNvPr>
          <p:cNvGrpSpPr/>
          <p:nvPr/>
        </p:nvGrpSpPr>
        <p:grpSpPr>
          <a:xfrm>
            <a:off x="1102713" y="904523"/>
            <a:ext cx="6714492" cy="4476328"/>
            <a:chOff x="1102713" y="904523"/>
            <a:chExt cx="6714492" cy="4476328"/>
          </a:xfrm>
        </p:grpSpPr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DBCB0777-BE74-4B72-BAB0-B6BD7D7DCBA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102713" y="904523"/>
              <a:ext cx="6714492" cy="4476328"/>
            </a:xfrm>
            <a:prstGeom prst="rect">
              <a:avLst/>
            </a:prstGeom>
          </p:spPr>
        </p:pic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36204FEE-4D18-4520-B020-7F5751A2D2F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47160" y="2492896"/>
              <a:ext cx="3319065" cy="1189028"/>
            </a:xfrm>
            <a:prstGeom prst="rect">
              <a:avLst/>
            </a:prstGeom>
          </p:spPr>
        </p:pic>
        <p:sp>
          <p:nvSpPr>
            <p:cNvPr id="17" name="타원 16">
              <a:extLst>
                <a:ext uri="{FF2B5EF4-FFF2-40B4-BE49-F238E27FC236}">
                  <a16:creationId xmlns:a16="http://schemas.microsoft.com/office/drawing/2014/main" id="{6A3E6E02-5F32-4748-AA5E-825306D2D12F}"/>
                </a:ext>
              </a:extLst>
            </p:cNvPr>
            <p:cNvSpPr/>
            <p:nvPr/>
          </p:nvSpPr>
          <p:spPr>
            <a:xfrm>
              <a:off x="4269397" y="2256156"/>
              <a:ext cx="219173" cy="218268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1</a:t>
              </a:r>
              <a:endParaRPr lang="ko-KR" altLang="en-US" sz="1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199273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제목 1"/>
          <p:cNvSpPr txBox="1">
            <a:spLocks/>
          </p:cNvSpPr>
          <p:nvPr/>
        </p:nvSpPr>
        <p:spPr>
          <a:xfrm>
            <a:off x="8338964" y="246292"/>
            <a:ext cx="558426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4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10</a:t>
            </a:r>
          </a:p>
        </p:txBody>
      </p:sp>
      <p:sp>
        <p:nvSpPr>
          <p:cNvPr id="8" name="제목 1"/>
          <p:cNvSpPr txBox="1">
            <a:spLocks/>
          </p:cNvSpPr>
          <p:nvPr/>
        </p:nvSpPr>
        <p:spPr>
          <a:xfrm>
            <a:off x="377595" y="260648"/>
            <a:ext cx="6138623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1600" dirty="0"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인플루엔자 세포배양 백신 보유여부 설정 및 확인 </a:t>
            </a:r>
            <a:r>
              <a:rPr lang="en-US" altLang="ko-KR" sz="1400" dirty="0"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| </a:t>
            </a:r>
            <a:r>
              <a:rPr lang="ko-KR" altLang="en-US" sz="1400" dirty="0">
                <a:solidFill>
                  <a:schemeClr val="accent6">
                    <a:lumMod val="50000"/>
                  </a:schemeClr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보유정보 수정</a:t>
            </a:r>
            <a:endParaRPr lang="en-US" altLang="ko-KR" sz="1400" dirty="0">
              <a:solidFill>
                <a:schemeClr val="accent6">
                  <a:lumMod val="5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3" name="标题 11"/>
          <p:cNvSpPr txBox="1">
            <a:spLocks/>
          </p:cNvSpPr>
          <p:nvPr/>
        </p:nvSpPr>
        <p:spPr>
          <a:xfrm>
            <a:off x="539552" y="5451998"/>
            <a:ext cx="8424936" cy="958038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  <a:latin typeface="+mn-ea"/>
                <a:ea typeface="+mn-ea"/>
              </a:rPr>
              <a:t>※ </a:t>
            </a:r>
            <a:r>
              <a:rPr lang="ko-KR" altLang="en-US" sz="1000" dirty="0">
                <a:solidFill>
                  <a:srgbClr val="0070C0"/>
                </a:solidFill>
                <a:latin typeface="+mn-ea"/>
                <a:ea typeface="+mn-ea"/>
              </a:rPr>
              <a:t>인플루엔자 세포배양 백신 보유여부 정보 수정이 필요한 경우 </a:t>
            </a:r>
            <a:r>
              <a:rPr lang="en-US" altLang="ko-KR" sz="1000" dirty="0">
                <a:solidFill>
                  <a:srgbClr val="0070C0"/>
                </a:solidFill>
                <a:latin typeface="+mn-ea"/>
                <a:ea typeface="+mn-ea"/>
              </a:rPr>
              <a:t>‘</a:t>
            </a:r>
            <a:r>
              <a:rPr lang="ko-KR" altLang="en-US" sz="1000" dirty="0">
                <a:solidFill>
                  <a:srgbClr val="0070C0"/>
                </a:solidFill>
                <a:latin typeface="+mn-ea"/>
                <a:ea typeface="+mn-ea"/>
              </a:rPr>
              <a:t>의료기관정보관리</a:t>
            </a:r>
            <a:r>
              <a:rPr lang="en-US" altLang="ko-KR" sz="1000" dirty="0">
                <a:solidFill>
                  <a:srgbClr val="0070C0"/>
                </a:solidFill>
                <a:latin typeface="+mn-ea"/>
                <a:ea typeface="+mn-ea"/>
              </a:rPr>
              <a:t>’ </a:t>
            </a:r>
            <a:r>
              <a:rPr lang="ko-KR" altLang="en-US" sz="1000" dirty="0">
                <a:solidFill>
                  <a:srgbClr val="0070C0"/>
                </a:solidFill>
                <a:latin typeface="+mn-ea"/>
                <a:ea typeface="+mn-ea"/>
              </a:rPr>
              <a:t>메뉴에서 처리 가능</a:t>
            </a:r>
            <a:endParaRPr lang="en-US" altLang="ko-KR" sz="1000" dirty="0">
              <a:solidFill>
                <a:srgbClr val="0070C0"/>
              </a:solidFill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1000" dirty="0">
                <a:latin typeface="+mn-ea"/>
                <a:ea typeface="+mn-ea"/>
              </a:rPr>
              <a:t>1. ‘</a:t>
            </a:r>
            <a:r>
              <a:rPr lang="ko-KR" altLang="en-US" sz="1000" dirty="0">
                <a:latin typeface="+mn-ea"/>
                <a:ea typeface="+mn-ea"/>
              </a:rPr>
              <a:t>행정업무 </a:t>
            </a:r>
            <a:r>
              <a:rPr lang="en-US" altLang="ko-KR" sz="1000" dirty="0">
                <a:latin typeface="+mn-ea"/>
                <a:ea typeface="+mn-ea"/>
              </a:rPr>
              <a:t>&gt; </a:t>
            </a:r>
            <a:r>
              <a:rPr lang="ko-KR" altLang="en-US" sz="1000" dirty="0">
                <a:latin typeface="+mn-ea"/>
                <a:ea typeface="+mn-ea"/>
              </a:rPr>
              <a:t>의료기관정보관리 </a:t>
            </a:r>
            <a:r>
              <a:rPr lang="en-US" altLang="ko-KR" sz="1000" dirty="0">
                <a:latin typeface="+mn-ea"/>
                <a:ea typeface="+mn-ea"/>
              </a:rPr>
              <a:t>&gt; </a:t>
            </a:r>
            <a:r>
              <a:rPr lang="ko-KR" altLang="en-US" sz="1000" dirty="0">
                <a:latin typeface="+mn-ea"/>
                <a:ea typeface="+mn-ea"/>
              </a:rPr>
              <a:t>의료기관정보관리</a:t>
            </a:r>
            <a:r>
              <a:rPr lang="en-US" altLang="ko-KR" sz="1000" dirty="0">
                <a:latin typeface="+mn-ea"/>
                <a:ea typeface="+mn-ea"/>
              </a:rPr>
              <a:t>’ </a:t>
            </a:r>
            <a:r>
              <a:rPr lang="ko-KR" altLang="en-US" sz="1000" dirty="0">
                <a:latin typeface="+mn-ea"/>
                <a:ea typeface="+mn-ea"/>
              </a:rPr>
              <a:t>순으로 클릭합니다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</a:p>
          <a:p>
            <a:pPr algn="l">
              <a:lnSpc>
                <a:spcPct val="150000"/>
              </a:lnSpc>
            </a:pPr>
            <a:r>
              <a:rPr lang="en-US" altLang="ko-KR" sz="1000" dirty="0">
                <a:latin typeface="+mn-ea"/>
                <a:ea typeface="+mn-ea"/>
              </a:rPr>
              <a:t>2. </a:t>
            </a:r>
            <a:r>
              <a:rPr lang="ko-KR" altLang="en-US" sz="1000" dirty="0">
                <a:latin typeface="+mn-ea"/>
                <a:ea typeface="+mn-ea"/>
              </a:rPr>
              <a:t>화면 중앙의 </a:t>
            </a:r>
            <a:r>
              <a:rPr lang="en-US" altLang="ko-KR" sz="1000" dirty="0">
                <a:latin typeface="+mn-ea"/>
                <a:ea typeface="+mn-ea"/>
              </a:rPr>
              <a:t>‘</a:t>
            </a:r>
            <a:r>
              <a:rPr lang="ko-KR" altLang="en-US" sz="1000" dirty="0">
                <a:latin typeface="+mn-ea"/>
                <a:ea typeface="+mn-ea"/>
              </a:rPr>
              <a:t>인플루엔자 세포배양 백신 보유 여부</a:t>
            </a:r>
            <a:r>
              <a:rPr lang="en-US" altLang="ko-KR" sz="1000" dirty="0">
                <a:latin typeface="+mn-ea"/>
                <a:ea typeface="+mn-ea"/>
              </a:rPr>
              <a:t>‘ </a:t>
            </a:r>
            <a:r>
              <a:rPr lang="ko-KR" altLang="en-US" sz="1000" dirty="0">
                <a:latin typeface="+mn-ea"/>
                <a:ea typeface="+mn-ea"/>
              </a:rPr>
              <a:t>란에서 정보 수정 후</a:t>
            </a:r>
            <a:r>
              <a:rPr lang="en-US" altLang="ko-KR" sz="1000" dirty="0">
                <a:latin typeface="+mn-ea"/>
                <a:ea typeface="+mn-ea"/>
              </a:rPr>
              <a:t>, 3. </a:t>
            </a:r>
            <a:r>
              <a:rPr lang="ko-KR" altLang="en-US" sz="1000" dirty="0">
                <a:latin typeface="+mn-ea"/>
                <a:ea typeface="+mn-ea"/>
              </a:rPr>
              <a:t>상단의 </a:t>
            </a:r>
            <a:r>
              <a:rPr lang="en-US" altLang="ko-KR" sz="1000" dirty="0">
                <a:latin typeface="+mn-ea"/>
                <a:ea typeface="+mn-ea"/>
              </a:rPr>
              <a:t>‘</a:t>
            </a:r>
            <a:r>
              <a:rPr lang="ko-KR" altLang="en-US" sz="1000" dirty="0">
                <a:latin typeface="+mn-ea"/>
                <a:ea typeface="+mn-ea"/>
              </a:rPr>
              <a:t>저장</a:t>
            </a:r>
            <a:r>
              <a:rPr lang="en-US" altLang="ko-KR" sz="1000" dirty="0">
                <a:latin typeface="+mn-ea"/>
                <a:ea typeface="+mn-ea"/>
              </a:rPr>
              <a:t>‘ </a:t>
            </a:r>
            <a:r>
              <a:rPr lang="ko-KR" altLang="en-US" sz="1000" dirty="0">
                <a:latin typeface="+mn-ea"/>
                <a:ea typeface="+mn-ea"/>
              </a:rPr>
              <a:t>버튼을 클릭합니다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  <a:r>
              <a:rPr lang="ko-KR" altLang="en-US" sz="1000" dirty="0">
                <a:latin typeface="+mn-ea"/>
                <a:ea typeface="+mn-ea"/>
              </a:rPr>
              <a:t> </a:t>
            </a:r>
            <a:endParaRPr lang="en-US" altLang="ko-KR" sz="10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CF661D90-B019-461D-9AF0-288D6E99268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2713" y="904524"/>
            <a:ext cx="6714492" cy="4476328"/>
          </a:xfrm>
          <a:prstGeom prst="rect">
            <a:avLst/>
          </a:prstGeom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142E8E29-C26D-4272-9368-1DE75534517F}"/>
              </a:ext>
            </a:extLst>
          </p:cNvPr>
          <p:cNvSpPr/>
          <p:nvPr/>
        </p:nvSpPr>
        <p:spPr>
          <a:xfrm>
            <a:off x="3006374" y="3200932"/>
            <a:ext cx="1935081" cy="170341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 lang="ko-KR"/>
            </a:pPr>
            <a:endParaRPr lang="ko-KR" altLang="en-US">
              <a:solidFill>
                <a:schemeClr val="tx1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id="{EF9DAA2B-905B-46F3-874C-AFBA91F6EE8A}"/>
              </a:ext>
            </a:extLst>
          </p:cNvPr>
          <p:cNvSpPr/>
          <p:nvPr/>
        </p:nvSpPr>
        <p:spPr>
          <a:xfrm>
            <a:off x="4696628" y="1496291"/>
            <a:ext cx="263299" cy="184728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 lang="ko-KR"/>
            </a:pPr>
            <a:endParaRPr lang="ko-KR" altLang="en-US">
              <a:solidFill>
                <a:schemeClr val="tx1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E66BFBD4-3DCD-4AB7-84FE-18F763AA2FEF}"/>
              </a:ext>
            </a:extLst>
          </p:cNvPr>
          <p:cNvSpPr/>
          <p:nvPr/>
        </p:nvSpPr>
        <p:spPr>
          <a:xfrm>
            <a:off x="894162" y="1292541"/>
            <a:ext cx="219173" cy="218268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endParaRPr lang="ko-KR" altLang="en-US" sz="1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8" name="직사각형 17">
            <a:extLst>
              <a:ext uri="{FF2B5EF4-FFF2-40B4-BE49-F238E27FC236}">
                <a16:creationId xmlns:a16="http://schemas.microsoft.com/office/drawing/2014/main" id="{50DE5827-8E86-44EB-B1C3-30A358456F05}"/>
              </a:ext>
            </a:extLst>
          </p:cNvPr>
          <p:cNvSpPr/>
          <p:nvPr/>
        </p:nvSpPr>
        <p:spPr>
          <a:xfrm>
            <a:off x="1145248" y="1321332"/>
            <a:ext cx="1865808" cy="184195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 lang="ko-KR"/>
            </a:pPr>
            <a:endParaRPr lang="ko-KR" altLang="en-US">
              <a:solidFill>
                <a:schemeClr val="tx1"/>
              </a:solidFill>
              <a:latin typeface="굴림"/>
              <a:ea typeface="굴림"/>
              <a:cs typeface="+mn-cs"/>
            </a:endParaRPr>
          </a:p>
        </p:txBody>
      </p:sp>
      <p:sp>
        <p:nvSpPr>
          <p:cNvPr id="19" name="타원 18">
            <a:extLst>
              <a:ext uri="{FF2B5EF4-FFF2-40B4-BE49-F238E27FC236}">
                <a16:creationId xmlns:a16="http://schemas.microsoft.com/office/drawing/2014/main" id="{CB63B6BF-BBA0-445D-90F4-C20E3F99CFBE}"/>
              </a:ext>
            </a:extLst>
          </p:cNvPr>
          <p:cNvSpPr/>
          <p:nvPr/>
        </p:nvSpPr>
        <p:spPr>
          <a:xfrm>
            <a:off x="2755289" y="3190614"/>
            <a:ext cx="219173" cy="218268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endParaRPr lang="ko-KR" altLang="en-US" sz="1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0" name="타원 19">
            <a:extLst>
              <a:ext uri="{FF2B5EF4-FFF2-40B4-BE49-F238E27FC236}">
                <a16:creationId xmlns:a16="http://schemas.microsoft.com/office/drawing/2014/main" id="{F8F6A99F-9350-46C4-953D-358F588D26E9}"/>
              </a:ext>
            </a:extLst>
          </p:cNvPr>
          <p:cNvSpPr/>
          <p:nvPr/>
        </p:nvSpPr>
        <p:spPr>
          <a:xfrm>
            <a:off x="4440925" y="1486505"/>
            <a:ext cx="219173" cy="218268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dirty="0"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endParaRPr lang="ko-KR" altLang="en-US" sz="10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188080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1"/>
          <p:cNvSpPr txBox="1">
            <a:spLocks/>
          </p:cNvSpPr>
          <p:nvPr/>
        </p:nvSpPr>
        <p:spPr>
          <a:xfrm>
            <a:off x="2915816" y="1772817"/>
            <a:ext cx="4356992" cy="144016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28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예방접종도우미 누리집</a:t>
            </a:r>
            <a:r>
              <a:rPr lang="ko-KR" altLang="en-US" sz="18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에서 </a:t>
            </a:r>
            <a:br>
              <a:rPr lang="en-US" altLang="ko-KR" sz="18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ko-KR" altLang="en-US" sz="18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인플루엔자 </a:t>
            </a:r>
            <a:r>
              <a:rPr lang="ko-KR" altLang="en-US" sz="1800" spc="-15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세포배양 백신 </a:t>
            </a:r>
            <a:r>
              <a:rPr lang="ko-KR" altLang="en-US" sz="18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보유기관 확인</a:t>
            </a:r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1871192" y="1484784"/>
            <a:ext cx="576064" cy="10673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32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endParaRPr lang="ko-KR" altLang="en-US" sz="320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151575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제목 1"/>
          <p:cNvSpPr txBox="1">
            <a:spLocks/>
          </p:cNvSpPr>
          <p:nvPr/>
        </p:nvSpPr>
        <p:spPr>
          <a:xfrm>
            <a:off x="8338964" y="246292"/>
            <a:ext cx="558426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14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12</a:t>
            </a:r>
          </a:p>
        </p:txBody>
      </p:sp>
      <p:sp>
        <p:nvSpPr>
          <p:cNvPr id="8" name="제목 1"/>
          <p:cNvSpPr txBox="1">
            <a:spLocks/>
          </p:cNvSpPr>
          <p:nvPr/>
        </p:nvSpPr>
        <p:spPr>
          <a:xfrm>
            <a:off x="377595" y="260648"/>
            <a:ext cx="7290749" cy="43204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1600" dirty="0"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예방접종 도우미 누리집에서 인플루엔자 세포배양 백신 보유기관 확인</a:t>
            </a:r>
            <a:endParaRPr lang="en-US" altLang="ko-KR" sz="1400" dirty="0">
              <a:solidFill>
                <a:schemeClr val="accent6">
                  <a:lumMod val="50000"/>
                </a:schemeClr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3" name="标题 11"/>
          <p:cNvSpPr txBox="1">
            <a:spLocks/>
          </p:cNvSpPr>
          <p:nvPr/>
        </p:nvSpPr>
        <p:spPr>
          <a:xfrm>
            <a:off x="539552" y="5451998"/>
            <a:ext cx="8424936" cy="958038"/>
          </a:xfrm>
          <a:prstGeom prst="rect">
            <a:avLst/>
          </a:prstGeom>
        </p:spPr>
        <p:txBody>
          <a:bodyPr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altLang="ko-KR" sz="1000" dirty="0">
                <a:solidFill>
                  <a:srgbClr val="0070C0"/>
                </a:solidFill>
                <a:latin typeface="+mn-ea"/>
                <a:ea typeface="+mn-ea"/>
              </a:rPr>
              <a:t>※ </a:t>
            </a:r>
            <a:r>
              <a:rPr lang="ko-KR" altLang="en-US" sz="1000" dirty="0">
                <a:solidFill>
                  <a:srgbClr val="0070C0"/>
                </a:solidFill>
                <a:latin typeface="+mn-ea"/>
                <a:ea typeface="+mn-ea"/>
              </a:rPr>
              <a:t>예방접종도우미 </a:t>
            </a:r>
            <a:r>
              <a:rPr lang="ko-KR" altLang="en-US" sz="1000" dirty="0" err="1">
                <a:solidFill>
                  <a:srgbClr val="0070C0"/>
                </a:solidFill>
                <a:latin typeface="+mn-ea"/>
                <a:ea typeface="+mn-ea"/>
              </a:rPr>
              <a:t>누리집</a:t>
            </a:r>
            <a:r>
              <a:rPr lang="en-US" altLang="ko-KR" sz="1000" dirty="0">
                <a:solidFill>
                  <a:srgbClr val="0070C0"/>
                </a:solidFill>
                <a:latin typeface="+mn-ea"/>
                <a:ea typeface="+mn-ea"/>
              </a:rPr>
              <a:t>(https://nip.kdca.go.kr) </a:t>
            </a:r>
            <a:r>
              <a:rPr lang="ko-KR" altLang="en-US" sz="1000" dirty="0">
                <a:solidFill>
                  <a:srgbClr val="0070C0"/>
                </a:solidFill>
                <a:latin typeface="+mn-ea"/>
                <a:ea typeface="+mn-ea"/>
              </a:rPr>
              <a:t>접속</a:t>
            </a:r>
            <a:endParaRPr lang="en-US" altLang="ko-KR" sz="1000" dirty="0">
              <a:solidFill>
                <a:srgbClr val="0070C0"/>
              </a:solidFill>
              <a:latin typeface="+mn-ea"/>
              <a:ea typeface="+mn-ea"/>
            </a:endParaRPr>
          </a:p>
          <a:p>
            <a:pPr marL="128588" indent="-128588" algn="l">
              <a:lnSpc>
                <a:spcPct val="150000"/>
              </a:lnSpc>
            </a:pPr>
            <a:r>
              <a:rPr lang="en-US" altLang="ko-KR" sz="1000" dirty="0">
                <a:latin typeface="+mn-ea"/>
                <a:ea typeface="+mn-ea"/>
              </a:rPr>
              <a:t>1. ‘</a:t>
            </a:r>
            <a:r>
              <a:rPr lang="ko-KR" altLang="en-US" sz="1000" dirty="0">
                <a:latin typeface="+mn-ea"/>
                <a:ea typeface="+mn-ea"/>
              </a:rPr>
              <a:t>예방접종관리 </a:t>
            </a:r>
            <a:r>
              <a:rPr lang="en-US" altLang="ko-KR" sz="1000" dirty="0">
                <a:latin typeface="+mn-ea"/>
                <a:ea typeface="+mn-ea"/>
              </a:rPr>
              <a:t>&gt; </a:t>
            </a:r>
            <a:r>
              <a:rPr lang="ko-KR" altLang="en-US" sz="1000" dirty="0">
                <a:latin typeface="+mn-ea"/>
                <a:ea typeface="+mn-ea"/>
              </a:rPr>
              <a:t>지정의료기관 찾기 </a:t>
            </a:r>
            <a:r>
              <a:rPr lang="en-US" altLang="ko-KR" sz="1000" dirty="0">
                <a:latin typeface="+mn-ea"/>
                <a:ea typeface="+mn-ea"/>
              </a:rPr>
              <a:t>&gt; </a:t>
            </a:r>
            <a:r>
              <a:rPr lang="ko-KR" altLang="en-US" sz="1000" dirty="0">
                <a:latin typeface="+mn-ea"/>
                <a:ea typeface="+mn-ea"/>
              </a:rPr>
              <a:t>인플루엔자 국가예방접종 지원사업 </a:t>
            </a:r>
            <a:r>
              <a:rPr lang="en-US" altLang="ko-KR" sz="1000" dirty="0">
                <a:latin typeface="+mn-ea"/>
                <a:ea typeface="+mn-ea"/>
              </a:rPr>
              <a:t>&gt; </a:t>
            </a:r>
            <a:r>
              <a:rPr lang="ko-KR" altLang="en-US" sz="1000" dirty="0">
                <a:latin typeface="+mn-ea"/>
                <a:ea typeface="+mn-ea"/>
              </a:rPr>
              <a:t>세포배양 인플루엔자 백신</a:t>
            </a:r>
            <a:r>
              <a:rPr lang="en-US" altLang="ko-KR" sz="1000" dirty="0">
                <a:latin typeface="+mn-ea"/>
                <a:ea typeface="+mn-ea"/>
              </a:rPr>
              <a:t>‘ </a:t>
            </a:r>
            <a:r>
              <a:rPr lang="ko-KR" altLang="en-US" sz="1000" dirty="0">
                <a:latin typeface="+mn-ea"/>
                <a:ea typeface="+mn-ea"/>
              </a:rPr>
              <a:t>순으로 클릭하고 참여기관을 확인합니다</a:t>
            </a:r>
            <a:r>
              <a:rPr lang="en-US" altLang="ko-KR" sz="1000" dirty="0">
                <a:latin typeface="+mn-ea"/>
                <a:ea typeface="+mn-ea"/>
              </a:rPr>
              <a:t>.</a:t>
            </a:r>
            <a:endParaRPr lang="en-US" altLang="ko-KR" sz="1000" dirty="0">
              <a:latin typeface="나눔스퀘어_ac" panose="020B0600000101010101" pitchFamily="50" charset="-127"/>
              <a:ea typeface="나눔스퀘어_ac" panose="020B0600000101010101" pitchFamily="50" charset="-127"/>
            </a:endParaRPr>
          </a:p>
        </p:txBody>
      </p:sp>
      <p:grpSp>
        <p:nvGrpSpPr>
          <p:cNvPr id="4" name="그룹 3">
            <a:extLst>
              <a:ext uri="{FF2B5EF4-FFF2-40B4-BE49-F238E27FC236}">
                <a16:creationId xmlns:a16="http://schemas.microsoft.com/office/drawing/2014/main" id="{A7EDEA2C-BAE2-4BBF-B93F-7A2A2487BDB8}"/>
              </a:ext>
            </a:extLst>
          </p:cNvPr>
          <p:cNvGrpSpPr/>
          <p:nvPr/>
        </p:nvGrpSpPr>
        <p:grpSpPr>
          <a:xfrm>
            <a:off x="1389172" y="1052736"/>
            <a:ext cx="6495196" cy="4314200"/>
            <a:chOff x="1389172" y="1052736"/>
            <a:chExt cx="6495196" cy="4314200"/>
          </a:xfrm>
        </p:grpSpPr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2872A620-1C09-4F14-B241-6D736A0BFC4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03648" y="1052736"/>
              <a:ext cx="6480720" cy="4314200"/>
            </a:xfrm>
            <a:prstGeom prst="rect">
              <a:avLst/>
            </a:prstGeom>
            <a:ln>
              <a:solidFill>
                <a:schemeClr val="bg1">
                  <a:lumMod val="50000"/>
                </a:schemeClr>
              </a:solidFill>
            </a:ln>
          </p:spPr>
        </p:pic>
        <p:sp>
          <p:nvSpPr>
            <p:cNvPr id="16" name="직사각형 15">
              <a:extLst>
                <a:ext uri="{FF2B5EF4-FFF2-40B4-BE49-F238E27FC236}">
                  <a16:creationId xmlns:a16="http://schemas.microsoft.com/office/drawing/2014/main" id="{FDB8B577-93B6-4189-A752-A1D7592337F1}"/>
                </a:ext>
              </a:extLst>
            </p:cNvPr>
            <p:cNvSpPr/>
            <p:nvPr/>
          </p:nvSpPr>
          <p:spPr>
            <a:xfrm>
              <a:off x="3597502" y="1108364"/>
              <a:ext cx="605043" cy="249381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>
                <a:defRPr lang="ko-KR"/>
              </a:pPr>
              <a:endParaRPr lang="ko-KR" altLang="en-US">
                <a:solidFill>
                  <a:schemeClr val="tx1"/>
                </a:solidFill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id="{4BF7FF0F-BC83-41CA-B390-611594849702}"/>
                </a:ext>
              </a:extLst>
            </p:cNvPr>
            <p:cNvSpPr/>
            <p:nvPr/>
          </p:nvSpPr>
          <p:spPr>
            <a:xfrm>
              <a:off x="4268447" y="3055779"/>
              <a:ext cx="1427079" cy="24938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>
                <a:defRPr lang="ko-KR"/>
              </a:pPr>
              <a:endParaRPr lang="ko-KR" altLang="en-US">
                <a:solidFill>
                  <a:schemeClr val="tx1"/>
                </a:solidFill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id="{D1232866-3FF1-4360-BFA3-FEA31C93A759}"/>
                </a:ext>
              </a:extLst>
            </p:cNvPr>
            <p:cNvSpPr/>
            <p:nvPr/>
          </p:nvSpPr>
          <p:spPr>
            <a:xfrm>
              <a:off x="1644011" y="3034145"/>
              <a:ext cx="1080716" cy="281710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>
                <a:defRPr lang="ko-KR"/>
              </a:pPr>
              <a:endParaRPr lang="ko-KR" altLang="en-US">
                <a:solidFill>
                  <a:schemeClr val="tx1"/>
                </a:solidFill>
                <a:latin typeface="굴림"/>
                <a:ea typeface="굴림"/>
                <a:cs typeface="+mn-cs"/>
              </a:endParaRPr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id="{78C84E41-9AFE-4C2C-BF26-5F5365A4EAA7}"/>
                </a:ext>
              </a:extLst>
            </p:cNvPr>
            <p:cNvSpPr/>
            <p:nvPr/>
          </p:nvSpPr>
          <p:spPr>
            <a:xfrm>
              <a:off x="6415903" y="4048688"/>
              <a:ext cx="1157916" cy="1132912"/>
            </a:xfrm>
            <a:prstGeom prst="rect">
              <a:avLst/>
            </a:prstGeom>
            <a:noFill/>
            <a:ln w="19050">
              <a:solidFill>
                <a:srgbClr val="FF0000"/>
              </a:solidFill>
              <a:prstDash val="sysDash"/>
            </a:ln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wrap="none" anchor="ctr"/>
            <a:lstStyle/>
            <a:p>
              <a:pPr algn="ctr">
                <a:defRPr lang="ko-KR"/>
              </a:pPr>
              <a:endParaRPr lang="ko-KR" altLang="en-US">
                <a:solidFill>
                  <a:schemeClr val="tx1"/>
                </a:solidFill>
                <a:latin typeface="굴림"/>
                <a:ea typeface="굴림"/>
                <a:cs typeface="+mn-cs"/>
              </a:endParaRPr>
            </a:p>
          </p:txBody>
        </p:sp>
        <p:sp>
          <p:nvSpPr>
            <p:cNvPr id="21" name="타원 20">
              <a:extLst>
                <a:ext uri="{FF2B5EF4-FFF2-40B4-BE49-F238E27FC236}">
                  <a16:creationId xmlns:a16="http://schemas.microsoft.com/office/drawing/2014/main" id="{AABB4036-5DF5-41EB-9C7E-8B3C5E5CB5D1}"/>
                </a:ext>
              </a:extLst>
            </p:cNvPr>
            <p:cNvSpPr/>
            <p:nvPr/>
          </p:nvSpPr>
          <p:spPr>
            <a:xfrm>
              <a:off x="3351899" y="1138307"/>
              <a:ext cx="219173" cy="218268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1</a:t>
              </a:r>
              <a:endParaRPr lang="ko-KR" altLang="en-US" sz="1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29" name="타원 28">
              <a:extLst>
                <a:ext uri="{FF2B5EF4-FFF2-40B4-BE49-F238E27FC236}">
                  <a16:creationId xmlns:a16="http://schemas.microsoft.com/office/drawing/2014/main" id="{FACA0269-C342-40F6-B9ED-7B0DD28B7862}"/>
                </a:ext>
              </a:extLst>
            </p:cNvPr>
            <p:cNvSpPr/>
            <p:nvPr/>
          </p:nvSpPr>
          <p:spPr>
            <a:xfrm>
              <a:off x="1389172" y="3073325"/>
              <a:ext cx="219173" cy="218268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2</a:t>
              </a:r>
              <a:endParaRPr lang="ko-KR" altLang="en-US" sz="1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30" name="타원 29">
              <a:extLst>
                <a:ext uri="{FF2B5EF4-FFF2-40B4-BE49-F238E27FC236}">
                  <a16:creationId xmlns:a16="http://schemas.microsoft.com/office/drawing/2014/main" id="{78CEFF83-6D1F-4201-B53A-08B5E454E076}"/>
                </a:ext>
              </a:extLst>
            </p:cNvPr>
            <p:cNvSpPr/>
            <p:nvPr/>
          </p:nvSpPr>
          <p:spPr>
            <a:xfrm>
              <a:off x="4018334" y="3086893"/>
              <a:ext cx="219173" cy="218268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3</a:t>
              </a:r>
              <a:endParaRPr lang="ko-KR" altLang="en-US" sz="1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31" name="타원 30">
              <a:extLst>
                <a:ext uri="{FF2B5EF4-FFF2-40B4-BE49-F238E27FC236}">
                  <a16:creationId xmlns:a16="http://schemas.microsoft.com/office/drawing/2014/main" id="{B9BFB4D7-260E-45E9-A9D2-2300C686C23A}"/>
                </a:ext>
              </a:extLst>
            </p:cNvPr>
            <p:cNvSpPr/>
            <p:nvPr/>
          </p:nvSpPr>
          <p:spPr>
            <a:xfrm>
              <a:off x="6885274" y="3754218"/>
              <a:ext cx="219173" cy="218268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00" dirty="0">
                  <a:latin typeface="HY견고딕" panose="02030600000101010101" pitchFamily="18" charset="-127"/>
                  <a:ea typeface="HY견고딕" panose="02030600000101010101" pitchFamily="18" charset="-127"/>
                </a:rPr>
                <a:t>4</a:t>
              </a:r>
              <a:endParaRPr lang="ko-KR" altLang="en-US" sz="1000" dirty="0"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563685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4365106"/>
            <a:ext cx="9144000" cy="524443"/>
          </a:xfrm>
          <a:prstGeom prst="rect">
            <a:avLst/>
          </a:prstGeom>
          <a:solidFill>
            <a:srgbClr val="1829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5796136" y="5229200"/>
            <a:ext cx="3028528" cy="576064"/>
          </a:xfrm>
        </p:spPr>
        <p:txBody>
          <a:bodyPr>
            <a:noAutofit/>
          </a:bodyPr>
          <a:lstStyle/>
          <a:p>
            <a:r>
              <a:rPr lang="ko-KR" altLang="en-US" sz="3600" dirty="0">
                <a:solidFill>
                  <a:srgbClr val="BFE6F5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감사합니다</a:t>
            </a:r>
            <a:r>
              <a:rPr lang="en-US" altLang="ko-KR" sz="3600" dirty="0">
                <a:solidFill>
                  <a:srgbClr val="BFE6F5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  <a:r>
              <a:rPr lang="en-US" altLang="ko-KR" sz="36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ko-KR" altLang="en-US" sz="360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611560" y="4365106"/>
            <a:ext cx="8053382" cy="52744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16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인플루엔자 세포배양 백신 보유여부 설정 및 확인</a:t>
            </a:r>
            <a:r>
              <a:rPr lang="en-US" altLang="ko-KR" sz="14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14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의료기관용</a:t>
            </a:r>
            <a:r>
              <a:rPr lang="en-US" altLang="ko-KR" sz="14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140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502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8182</TotalTime>
  <Words>484</Words>
  <Application>Microsoft Office PowerPoint</Application>
  <PresentationFormat>화면 슬라이드 쇼(4:3)</PresentationFormat>
  <Paragraphs>71</Paragraphs>
  <Slides>13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21" baseType="lpstr">
      <vt:lpstr>나눔스퀘어_ac</vt:lpstr>
      <vt:lpstr>G마켓 산스 Bold</vt:lpstr>
      <vt:lpstr>함초롬돋움</vt:lpstr>
      <vt:lpstr>맑은 고딕</vt:lpstr>
      <vt:lpstr>HY견고딕</vt:lpstr>
      <vt:lpstr>Arial</vt:lpstr>
      <vt:lpstr>굴림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감사합니다. </vt:lpstr>
    </vt:vector>
  </TitlesOfParts>
  <Company>Windows7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코로나19 대상자관리(의료기관) 매뉴얼 </dc:title>
  <dc:creator>User</dc:creator>
  <cp:lastModifiedBy>KDCA</cp:lastModifiedBy>
  <cp:revision>853</cp:revision>
  <cp:lastPrinted>2021-04-07T04:27:29Z</cp:lastPrinted>
  <dcterms:created xsi:type="dcterms:W3CDTF">2021-01-14T00:45:55Z</dcterms:created>
  <dcterms:modified xsi:type="dcterms:W3CDTF">2026-08-27T09:09:27Z</dcterms:modified>
</cp:coreProperties>
</file>